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71" r:id="rId12"/>
    <p:sldId id="268" r:id="rId13"/>
    <p:sldId id="26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35" autoAdjust="0"/>
    <p:restoredTop sz="94660"/>
  </p:normalViewPr>
  <p:slideViewPr>
    <p:cSldViewPr>
      <p:cViewPr>
        <p:scale>
          <a:sx n="66" d="100"/>
          <a:sy n="66" d="100"/>
        </p:scale>
        <p:origin x="-61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3B07-2682-4526-8F2D-90B6B3FB9B8F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033-E03C-4F33-9CBB-F91516896B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296744" cy="184976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GB" sz="9600" b="1" dirty="0" smtClean="0">
                <a:solidFill>
                  <a:schemeClr val="accent6">
                    <a:lumMod val="50000"/>
                  </a:schemeClr>
                </a:solidFill>
              </a:rPr>
              <a:t>Saints </a:t>
            </a:r>
          </a:p>
          <a:p>
            <a:pPr>
              <a:spcBef>
                <a:spcPts val="1000"/>
              </a:spcBef>
            </a:pPr>
            <a:r>
              <a:rPr lang="en-GB" sz="9600" b="1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</a:p>
          <a:p>
            <a:pPr>
              <a:spcBef>
                <a:spcPts val="1000"/>
              </a:spcBef>
            </a:pPr>
            <a:r>
              <a:rPr lang="en-GB" sz="9600" b="1" dirty="0" smtClean="0">
                <a:solidFill>
                  <a:schemeClr val="accent6">
                    <a:lumMod val="50000"/>
                  </a:schemeClr>
                </a:solidFill>
              </a:rPr>
              <a:t>Settlers</a:t>
            </a:r>
            <a:endParaRPr lang="en-GB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20880" cy="651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u="sng" dirty="0" smtClean="0"/>
              <a:t>OLD ENGLISH PLACE NAMES</a:t>
            </a:r>
            <a:endParaRPr lang="en-GB" dirty="0" smtClean="0"/>
          </a:p>
          <a:p>
            <a:pPr>
              <a:spcAft>
                <a:spcPts val="500"/>
              </a:spcAft>
            </a:pPr>
            <a:r>
              <a:rPr lang="en-GB" dirty="0" smtClean="0"/>
              <a:t>AKELD 				</a:t>
            </a:r>
            <a:r>
              <a:rPr lang="en-GB" dirty="0" err="1" smtClean="0"/>
              <a:t>aic</a:t>
            </a:r>
            <a:r>
              <a:rPr lang="en-GB" dirty="0" smtClean="0"/>
              <a:t> (oak) – </a:t>
            </a:r>
            <a:r>
              <a:rPr lang="en-GB" dirty="0" err="1" smtClean="0"/>
              <a:t>helde</a:t>
            </a:r>
            <a:r>
              <a:rPr lang="en-GB" dirty="0" smtClean="0"/>
              <a:t> (slope)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AYTON				Eye – </a:t>
            </a:r>
            <a:r>
              <a:rPr lang="en-GB" dirty="0" err="1" smtClean="0"/>
              <a:t>tun</a:t>
            </a:r>
            <a:r>
              <a:rPr lang="en-GB" dirty="0" smtClean="0"/>
              <a:t> (estate)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BIRGHAM 			</a:t>
            </a:r>
            <a:r>
              <a:rPr lang="en-GB" dirty="0" err="1" smtClean="0"/>
              <a:t>brycg</a:t>
            </a:r>
            <a:r>
              <a:rPr lang="en-GB" dirty="0" smtClean="0"/>
              <a:t> (bridge) – ham (hamlet)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CESSFORD 			</a:t>
            </a:r>
            <a:r>
              <a:rPr lang="en-GB" dirty="0" err="1" smtClean="0"/>
              <a:t>Cessa’s</a:t>
            </a:r>
            <a:r>
              <a:rPr lang="en-GB" dirty="0" smtClean="0"/>
              <a:t> – worth (enclosure)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DARNCHESTER	 		</a:t>
            </a:r>
            <a:r>
              <a:rPr lang="en-GB" dirty="0" err="1" smtClean="0"/>
              <a:t>derne</a:t>
            </a:r>
            <a:r>
              <a:rPr lang="en-GB" dirty="0" smtClean="0"/>
              <a:t> (hidden) – </a:t>
            </a:r>
            <a:r>
              <a:rPr lang="en-GB" dirty="0" err="1" smtClean="0"/>
              <a:t>caestre</a:t>
            </a:r>
            <a:r>
              <a:rPr lang="en-GB" dirty="0" smtClean="0"/>
              <a:t> (fortress)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DARNICK 				</a:t>
            </a:r>
            <a:r>
              <a:rPr lang="en-GB" dirty="0" err="1" smtClean="0"/>
              <a:t>derne</a:t>
            </a:r>
            <a:r>
              <a:rPr lang="en-GB" dirty="0" smtClean="0"/>
              <a:t> (hidden) – </a:t>
            </a:r>
            <a:r>
              <a:rPr lang="en-GB" dirty="0" err="1" smtClean="0"/>
              <a:t>wic</a:t>
            </a:r>
            <a:r>
              <a:rPr lang="en-GB" dirty="0" smtClean="0"/>
              <a:t> (village)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EARLSTON  			</a:t>
            </a:r>
            <a:r>
              <a:rPr lang="en-GB" dirty="0" err="1" smtClean="0"/>
              <a:t>Erchel’s</a:t>
            </a:r>
            <a:r>
              <a:rPr lang="en-GB" dirty="0" smtClean="0"/>
              <a:t> – </a:t>
            </a:r>
            <a:r>
              <a:rPr lang="en-GB" dirty="0" err="1" smtClean="0"/>
              <a:t>denu</a:t>
            </a:r>
            <a:r>
              <a:rPr lang="en-GB" dirty="0" smtClean="0"/>
              <a:t> (valley)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FELKINGTON 			</a:t>
            </a:r>
            <a:r>
              <a:rPr lang="en-GB" dirty="0" err="1" smtClean="0"/>
              <a:t>Felca’s</a:t>
            </a:r>
            <a:r>
              <a:rPr lang="en-GB" dirty="0" smtClean="0"/>
              <a:t>  - </a:t>
            </a:r>
            <a:r>
              <a:rPr lang="en-GB" dirty="0" err="1" smtClean="0"/>
              <a:t>ing</a:t>
            </a:r>
            <a:r>
              <a:rPr lang="en-GB" dirty="0" smtClean="0"/>
              <a:t> (people’s) </a:t>
            </a:r>
            <a:r>
              <a:rPr lang="en-GB" dirty="0" err="1" smtClean="0"/>
              <a:t>tun</a:t>
            </a:r>
            <a:r>
              <a:rPr lang="en-GB" dirty="0" smtClean="0"/>
              <a:t> (estate)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HAWICK 				</a:t>
            </a:r>
            <a:r>
              <a:rPr lang="en-GB" dirty="0" err="1" smtClean="0"/>
              <a:t>haga</a:t>
            </a:r>
            <a:r>
              <a:rPr lang="en-GB" dirty="0" smtClean="0"/>
              <a:t> (fortified enclosure) – </a:t>
            </a:r>
            <a:r>
              <a:rPr lang="en-GB" dirty="0" err="1" smtClean="0"/>
              <a:t>wic</a:t>
            </a:r>
            <a:r>
              <a:rPr lang="en-GB" dirty="0" smtClean="0"/>
              <a:t> (village)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INGRAM 				</a:t>
            </a:r>
            <a:r>
              <a:rPr lang="en-GB" dirty="0" err="1" smtClean="0"/>
              <a:t>angr</a:t>
            </a:r>
            <a:r>
              <a:rPr lang="en-GB" dirty="0" smtClean="0"/>
              <a:t> (grass) – ham (hamlet)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KELSO	 			calc (chalk) – </a:t>
            </a:r>
            <a:r>
              <a:rPr lang="en-GB" dirty="0" err="1" smtClean="0"/>
              <a:t>hoh</a:t>
            </a:r>
            <a:r>
              <a:rPr lang="en-GB" dirty="0" smtClean="0"/>
              <a:t> (hill)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MOREBATTLE 			mere (lake) – </a:t>
            </a:r>
            <a:r>
              <a:rPr lang="en-GB" dirty="0" err="1" smtClean="0"/>
              <a:t>botl</a:t>
            </a:r>
            <a:r>
              <a:rPr lang="en-GB" dirty="0" smtClean="0"/>
              <a:t> (house)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OXNAM 				</a:t>
            </a:r>
            <a:r>
              <a:rPr lang="en-GB" dirty="0" err="1" smtClean="0"/>
              <a:t>oxna</a:t>
            </a:r>
            <a:r>
              <a:rPr lang="en-GB" dirty="0" smtClean="0"/>
              <a:t> (oxen) - ham (hamlet)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SMAILHOLM 			</a:t>
            </a:r>
            <a:r>
              <a:rPr lang="en-GB" dirty="0" err="1" smtClean="0"/>
              <a:t>smail</a:t>
            </a:r>
            <a:r>
              <a:rPr lang="en-GB" dirty="0" smtClean="0"/>
              <a:t> (small) – ham (hamlet)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SWINTON 			</a:t>
            </a:r>
            <a:r>
              <a:rPr lang="en-GB" dirty="0" err="1" smtClean="0"/>
              <a:t>swin</a:t>
            </a:r>
            <a:r>
              <a:rPr lang="en-GB" dirty="0" smtClean="0"/>
              <a:t> (boar or pig) – </a:t>
            </a:r>
            <a:r>
              <a:rPr lang="en-GB" dirty="0" err="1" smtClean="0"/>
              <a:t>tun</a:t>
            </a:r>
            <a:r>
              <a:rPr lang="en-GB" dirty="0" smtClean="0"/>
              <a:t> (estate)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WARK 				</a:t>
            </a:r>
            <a:r>
              <a:rPr lang="en-GB" dirty="0" err="1" smtClean="0"/>
              <a:t>weorc</a:t>
            </a:r>
            <a:r>
              <a:rPr lang="en-GB" dirty="0" smtClean="0"/>
              <a:t> (fortification)</a:t>
            </a:r>
          </a:p>
          <a:p>
            <a:r>
              <a:rPr lang="en-GB" dirty="0" smtClean="0"/>
              <a:t>YETHOLM 			</a:t>
            </a:r>
            <a:r>
              <a:rPr lang="en-GB" dirty="0" err="1" smtClean="0"/>
              <a:t>geat</a:t>
            </a:r>
            <a:r>
              <a:rPr lang="en-GB" dirty="0" smtClean="0"/>
              <a:t> (gate)– ham (hamlet)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2888" cy="412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u="sng" dirty="0" smtClean="0"/>
              <a:t>BRITHONIC (CELTIC) PLACE NAMES</a:t>
            </a:r>
            <a:endParaRPr lang="en-GB" dirty="0" smtClean="0"/>
          </a:p>
          <a:p>
            <a:pPr>
              <a:spcAft>
                <a:spcPts val="500"/>
              </a:spcAft>
            </a:pPr>
            <a:r>
              <a:rPr lang="en-GB" dirty="0" smtClean="0"/>
              <a:t>CARFRAE 			</a:t>
            </a:r>
            <a:r>
              <a:rPr lang="en-GB" dirty="0" err="1" smtClean="0"/>
              <a:t>cair</a:t>
            </a:r>
            <a:r>
              <a:rPr lang="en-GB" dirty="0" smtClean="0"/>
              <a:t> (fortress) – </a:t>
            </a:r>
            <a:r>
              <a:rPr lang="en-GB" dirty="0" err="1" smtClean="0"/>
              <a:t>bre</a:t>
            </a:r>
            <a:r>
              <a:rPr lang="en-GB" dirty="0" smtClean="0"/>
              <a:t> (hill) 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ECCLES 			</a:t>
            </a:r>
            <a:r>
              <a:rPr lang="en-GB" dirty="0" err="1" smtClean="0"/>
              <a:t>eccle</a:t>
            </a:r>
            <a:r>
              <a:rPr lang="en-GB" dirty="0" smtClean="0"/>
              <a:t> (church)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INNERLEITHEN		</a:t>
            </a:r>
            <a:r>
              <a:rPr lang="en-GB" dirty="0" err="1" smtClean="0"/>
              <a:t>inbbhir</a:t>
            </a:r>
            <a:r>
              <a:rPr lang="en-GB" dirty="0" smtClean="0"/>
              <a:t> (confluence) – </a:t>
            </a:r>
            <a:r>
              <a:rPr lang="en-GB" dirty="0" err="1" smtClean="0"/>
              <a:t>Leithen</a:t>
            </a:r>
            <a:r>
              <a:rPr lang="en-GB" dirty="0" smtClean="0"/>
              <a:t> (of the </a:t>
            </a:r>
            <a:r>
              <a:rPr lang="en-GB" dirty="0" err="1" smtClean="0"/>
              <a:t>Leithen</a:t>
            </a:r>
            <a:r>
              <a:rPr lang="en-GB" dirty="0" smtClean="0"/>
              <a:t> Water)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MELROSE 		</a:t>
            </a:r>
            <a:r>
              <a:rPr lang="en-GB" dirty="0" err="1" smtClean="0"/>
              <a:t>maol</a:t>
            </a:r>
            <a:r>
              <a:rPr lang="en-GB" dirty="0" smtClean="0"/>
              <a:t> (bare) - </a:t>
            </a:r>
            <a:r>
              <a:rPr lang="en-GB" dirty="0" err="1" smtClean="0"/>
              <a:t>ros</a:t>
            </a:r>
            <a:r>
              <a:rPr lang="en-GB" dirty="0" smtClean="0"/>
              <a:t> (peninsula)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MINTO 			</a:t>
            </a:r>
            <a:r>
              <a:rPr lang="en-GB" dirty="0" err="1" smtClean="0"/>
              <a:t>mynnydd</a:t>
            </a:r>
            <a:r>
              <a:rPr lang="en-GB" dirty="0" smtClean="0"/>
              <a:t> (moorland) – </a:t>
            </a:r>
            <a:r>
              <a:rPr lang="en-GB" dirty="0" err="1" smtClean="0"/>
              <a:t>heuch</a:t>
            </a:r>
            <a:r>
              <a:rPr lang="en-GB" dirty="0" smtClean="0"/>
              <a:t> (low land by a river)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PEEBLES 			</a:t>
            </a:r>
            <a:r>
              <a:rPr lang="en-GB" dirty="0" err="1" smtClean="0"/>
              <a:t>pebyll</a:t>
            </a:r>
            <a:r>
              <a:rPr lang="en-GB" dirty="0" smtClean="0"/>
              <a:t> (temporary shelter)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POLWARTH (B + OE)	</a:t>
            </a:r>
            <a:r>
              <a:rPr lang="en-GB" dirty="0" err="1" smtClean="0"/>
              <a:t>pol</a:t>
            </a:r>
            <a:r>
              <a:rPr lang="en-GB" dirty="0" smtClean="0"/>
              <a:t> (pool) – worth (enclosure)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TRAQUAIR 		</a:t>
            </a:r>
            <a:r>
              <a:rPr lang="en-GB" dirty="0" err="1" smtClean="0"/>
              <a:t>tref</a:t>
            </a:r>
            <a:r>
              <a:rPr lang="en-GB" dirty="0" smtClean="0"/>
              <a:t> (chief settlement) – </a:t>
            </a:r>
            <a:r>
              <a:rPr lang="en-GB" dirty="0" err="1" smtClean="0"/>
              <a:t>Quair</a:t>
            </a:r>
            <a:r>
              <a:rPr lang="en-GB" dirty="0" smtClean="0"/>
              <a:t> (on the </a:t>
            </a:r>
            <a:r>
              <a:rPr lang="en-GB" dirty="0" err="1" smtClean="0"/>
              <a:t>Quair</a:t>
            </a:r>
            <a:r>
              <a:rPr lang="en-GB" dirty="0" smtClean="0"/>
              <a:t> Water)</a:t>
            </a:r>
          </a:p>
          <a:p>
            <a:pPr>
              <a:spcAft>
                <a:spcPts val="500"/>
              </a:spcAft>
            </a:pPr>
            <a:r>
              <a:rPr lang="en-GB" dirty="0" smtClean="0"/>
              <a:t>YARROW 			</a:t>
            </a:r>
            <a:r>
              <a:rPr lang="en-GB" dirty="0" err="1" smtClean="0"/>
              <a:t>gardbh</a:t>
            </a:r>
            <a:r>
              <a:rPr lang="en-GB" dirty="0" smtClean="0"/>
              <a:t> (rugged) – </a:t>
            </a:r>
            <a:r>
              <a:rPr lang="en-GB" dirty="0" err="1" smtClean="0"/>
              <a:t>abh</a:t>
            </a:r>
            <a:r>
              <a:rPr lang="en-GB" dirty="0" smtClean="0"/>
              <a:t> (stream)</a:t>
            </a:r>
          </a:p>
          <a:p>
            <a:r>
              <a:rPr lang="en-GB" dirty="0" smtClean="0"/>
              <a:t>YEAVERING 		</a:t>
            </a:r>
            <a:r>
              <a:rPr lang="en-GB" dirty="0" err="1" smtClean="0"/>
              <a:t>gabhar</a:t>
            </a:r>
            <a:r>
              <a:rPr lang="en-GB" dirty="0" smtClean="0"/>
              <a:t> (goat) – din (hill)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umbrian Ruling Fami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404664"/>
            <a:ext cx="8892480" cy="6019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5904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Ruling Dynasties of Northumbria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disfarne Estates in Tweed Basin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8910990" cy="615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umbrian Ruling Fami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333875"/>
            <a:ext cx="8892480" cy="60199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lo Saxon Brit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02671"/>
            <a:ext cx="3600400" cy="6494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6016" y="6453336"/>
            <a:ext cx="1080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508104" y="62068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Anglo-Saxon Britain circa 600AD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umbrian Ruling Fami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620688"/>
            <a:ext cx="8892480" cy="6019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1840" y="692696"/>
            <a:ext cx="32403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33265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Ruling Dynasties of Northumbria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ster n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6334"/>
            <a:ext cx="8424936" cy="576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ce Names Ing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67475"/>
            <a:ext cx="8568952" cy="587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 Nam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193" y="404664"/>
            <a:ext cx="8526341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 Names Phase II ham wo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394" y="476672"/>
            <a:ext cx="8247054" cy="577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 Names III bodl w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821" y="476672"/>
            <a:ext cx="8608086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ce Nam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74" y="476672"/>
            <a:ext cx="8613852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27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Sharman</dc:creator>
  <cp:lastModifiedBy>Sharman</cp:lastModifiedBy>
  <cp:revision>38</cp:revision>
  <dcterms:created xsi:type="dcterms:W3CDTF">2017-01-27T15:32:59Z</dcterms:created>
  <dcterms:modified xsi:type="dcterms:W3CDTF">2017-03-04T17:26:38Z</dcterms:modified>
</cp:coreProperties>
</file>