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6" r:id="rId7"/>
    <p:sldId id="262" r:id="rId8"/>
    <p:sldId id="267" r:id="rId9"/>
    <p:sldId id="263" r:id="rId10"/>
    <p:sldId id="259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12E6-EE9B-4D4B-B72B-EF884D0A2187}" type="datetimeFigureOut">
              <a:rPr lang="en-GB" smtClean="0"/>
              <a:pPr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2F013-DDAE-49A6-BE08-B5EA796CD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Arial" pitchFamily="34" charset="0"/>
                <a:cs typeface="Arial" pitchFamily="34" charset="0"/>
              </a:rPr>
              <a:t>Railways, Shipbuilding</a:t>
            </a:r>
          </a:p>
          <a:p>
            <a:pPr algn="ctr"/>
            <a:r>
              <a:rPr lang="en-GB" sz="7200" b="1" dirty="0" smtClean="0">
                <a:latin typeface="Arial" pitchFamily="34" charset="0"/>
                <a:cs typeface="Arial" pitchFamily="34" charset="0"/>
              </a:rPr>
              <a:t>and Other Industries</a:t>
            </a:r>
            <a:endParaRPr lang="en-GB" sz="7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 Mulgr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88640"/>
            <a:ext cx="9198311" cy="6381328"/>
          </a:xfrm>
          <a:prstGeom prst="rect">
            <a:avLst/>
          </a:prstGeom>
        </p:spPr>
      </p:pic>
      <p:pic>
        <p:nvPicPr>
          <p:cNvPr id="3" name="Picture 2" descr="Palmers shipbuilding and iron compa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924" y="12504"/>
            <a:ext cx="8757564" cy="684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mstrong gun testing 1856 contemporary ske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52736"/>
            <a:ext cx="9126953" cy="5262860"/>
          </a:xfrm>
          <a:prstGeom prst="rect">
            <a:avLst/>
          </a:prstGeom>
        </p:spPr>
      </p:pic>
      <p:pic>
        <p:nvPicPr>
          <p:cNvPr id="3" name="Picture 2" descr="Armstrong 12 pd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8817493" cy="5517232"/>
          </a:xfrm>
          <a:prstGeom prst="rect">
            <a:avLst/>
          </a:prstGeom>
        </p:spPr>
      </p:pic>
      <p:pic>
        <p:nvPicPr>
          <p:cNvPr id="2" name="Picture 1" descr="Swan la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8384000" cy="6654800"/>
          </a:xfrm>
          <a:prstGeom prst="rect">
            <a:avLst/>
          </a:prstGeom>
        </p:spPr>
      </p:pic>
      <p:pic>
        <p:nvPicPr>
          <p:cNvPr id="4" name="Picture 3" descr="ELSWICK_343207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504056"/>
            <a:ext cx="9185061" cy="5733256"/>
          </a:xfrm>
          <a:prstGeom prst="rect">
            <a:avLst/>
          </a:prstGeom>
        </p:spPr>
      </p:pic>
      <p:pic>
        <p:nvPicPr>
          <p:cNvPr id="6" name="Picture 5" descr="Lord Armstro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7464" y="144016"/>
            <a:ext cx="6098452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77048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PEAKS OF NORTH EAST INDUSTRIAL PRODUCTION</a:t>
            </a:r>
          </a:p>
          <a:p>
            <a:endParaRPr lang="en-GB" b="1" dirty="0" smtClean="0"/>
          </a:p>
          <a:p>
            <a:pPr>
              <a:lnSpc>
                <a:spcPct val="200000"/>
              </a:lnSpc>
            </a:pPr>
            <a:r>
              <a:rPr lang="en-GB" sz="2400" b="1" dirty="0" smtClean="0"/>
              <a:t>Lead</a:t>
            </a:r>
            <a:r>
              <a:rPr lang="en-GB" sz="2400" b="1" dirty="0" smtClean="0"/>
              <a:t>		1800		50% of world </a:t>
            </a:r>
            <a:r>
              <a:rPr lang="en-GB" sz="2400" b="1" dirty="0" smtClean="0"/>
              <a:t>production</a:t>
            </a:r>
            <a:endParaRPr lang="en-GB" sz="2400" dirty="0" smtClean="0"/>
          </a:p>
          <a:p>
            <a:pPr>
              <a:lnSpc>
                <a:spcPct val="200000"/>
              </a:lnSpc>
            </a:pPr>
            <a:r>
              <a:rPr lang="en-GB" sz="2400" b="1" dirty="0" smtClean="0"/>
              <a:t>Glass		1850		40% of UK production</a:t>
            </a:r>
          </a:p>
          <a:p>
            <a:pPr>
              <a:lnSpc>
                <a:spcPct val="200000"/>
              </a:lnSpc>
            </a:pPr>
            <a:r>
              <a:rPr lang="en-GB" sz="2400" b="1" dirty="0" smtClean="0"/>
              <a:t>Chemicals	1860		50% of UK </a:t>
            </a:r>
            <a:r>
              <a:rPr lang="en-GB" sz="2400" b="1" dirty="0" smtClean="0"/>
              <a:t>production</a:t>
            </a:r>
          </a:p>
          <a:p>
            <a:pPr>
              <a:lnSpc>
                <a:spcPct val="200000"/>
              </a:lnSpc>
            </a:pPr>
            <a:r>
              <a:rPr lang="en-GB" sz="2400" b="1" smtClean="0"/>
              <a:t>Ship tonnage	1892		42% of </a:t>
            </a:r>
            <a:r>
              <a:rPr lang="en-GB" sz="2400" b="1" smtClean="0"/>
              <a:t>world </a:t>
            </a:r>
            <a:r>
              <a:rPr lang="en-GB" sz="2400" b="1" smtClean="0"/>
              <a:t>production</a:t>
            </a:r>
            <a:endParaRPr lang="en-GB" sz="2400" dirty="0" smtClean="0"/>
          </a:p>
          <a:p>
            <a:pPr>
              <a:lnSpc>
                <a:spcPct val="200000"/>
              </a:lnSpc>
            </a:pPr>
            <a:r>
              <a:rPr lang="en-GB" sz="2400" b="1" dirty="0" smtClean="0"/>
              <a:t>Coal</a:t>
            </a:r>
            <a:r>
              <a:rPr lang="en-GB" sz="2400" b="1" dirty="0" smtClean="0"/>
              <a:t>		1900		25% of UK production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usey 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29" y="260648"/>
            <a:ext cx="9028775" cy="62740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836712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Cost of Haulage of Coal in 1815</a:t>
            </a:r>
          </a:p>
          <a:p>
            <a:pPr>
              <a:lnSpc>
                <a:spcPct val="20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 horse for 4 miles on wooden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waggonway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1s 3¼d</a:t>
            </a:r>
          </a:p>
          <a:p>
            <a:pPr>
              <a:lnSpc>
                <a:spcPct val="20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 horse for 4 miles on iron rails</a:t>
            </a:r>
            <a:r>
              <a:rPr lang="en-GB" sz="2800" dirty="0" smtClean="0"/>
              <a:t>	 </a:t>
            </a:r>
            <a:r>
              <a:rPr lang="en-GB" sz="2800" b="1" dirty="0" smtClean="0"/>
              <a:t>     	 </a:t>
            </a:r>
            <a:r>
              <a:rPr lang="en-GB" sz="2800" b="1" dirty="0" smtClean="0"/>
              <a:t>               </a:t>
            </a:r>
            <a:r>
              <a:rPr lang="en-GB" sz="2800" b="1" dirty="0" smtClean="0"/>
              <a:t>8½d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 smtClean="0"/>
              <a:t>By steam locomotive for 4 miles		</a:t>
            </a:r>
            <a:r>
              <a:rPr lang="en-GB" sz="2800" b="1" dirty="0" smtClean="0"/>
              <a:t>     3¾d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tton Railwa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4520"/>
            <a:ext cx="9144000" cy="5026712"/>
          </a:xfrm>
          <a:prstGeom prst="rect">
            <a:avLst/>
          </a:prstGeom>
        </p:spPr>
      </p:pic>
      <p:pic>
        <p:nvPicPr>
          <p:cNvPr id="2" name="Picture 1" descr="Stockton_&amp;_Darlington_Railway_1827 with_today's_l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1412776"/>
            <a:ext cx="9144000" cy="4197096"/>
          </a:xfrm>
          <a:prstGeom prst="rect">
            <a:avLst/>
          </a:prstGeom>
        </p:spPr>
      </p:pic>
      <p:pic>
        <p:nvPicPr>
          <p:cNvPr id="5" name="Picture 4" descr="Locomotion N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0" y="15477"/>
            <a:ext cx="7668344" cy="6842523"/>
          </a:xfrm>
          <a:prstGeom prst="rect">
            <a:avLst/>
          </a:prstGeom>
        </p:spPr>
      </p:pic>
      <p:pic>
        <p:nvPicPr>
          <p:cNvPr id="4" name="Picture 3" descr="Mason's-Arms Stockton Railw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0688"/>
            <a:ext cx="9144000" cy="5570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ways coloured m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6607"/>
            <a:ext cx="3358504" cy="6472753"/>
          </a:xfrm>
          <a:prstGeom prst="rect">
            <a:avLst/>
          </a:prstGeom>
        </p:spPr>
      </p:pic>
      <p:pic>
        <p:nvPicPr>
          <p:cNvPr id="5" name="Picture 4" descr="Hartlepool Docks c. 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203646" cy="6192688"/>
          </a:xfrm>
          <a:prstGeom prst="rect">
            <a:avLst/>
          </a:prstGeom>
        </p:spPr>
      </p:pic>
      <p:pic>
        <p:nvPicPr>
          <p:cNvPr id="7" name="Picture 6" descr="Seaham Harbo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0" y="-99392"/>
            <a:ext cx="8460432" cy="6566031"/>
          </a:xfrm>
          <a:prstGeom prst="rect">
            <a:avLst/>
          </a:prstGeom>
        </p:spPr>
      </p:pic>
      <p:pic>
        <p:nvPicPr>
          <p:cNvPr id="9" name="Picture 8" descr="Newcastle_&amp;_Darlington_Junction_m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4434"/>
            <a:ext cx="3384376" cy="6522616"/>
          </a:xfrm>
          <a:prstGeom prst="rect">
            <a:avLst/>
          </a:prstGeom>
        </p:spPr>
      </p:pic>
      <p:pic>
        <p:nvPicPr>
          <p:cNvPr id="10" name="Picture 9" descr="Newcastle &amp; Carlisle Railway tr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44624"/>
            <a:ext cx="9103540" cy="6858000"/>
          </a:xfrm>
          <a:prstGeom prst="rect">
            <a:avLst/>
          </a:prstGeom>
        </p:spPr>
      </p:pic>
      <p:pic>
        <p:nvPicPr>
          <p:cNvPr id="12" name="Picture 11" descr="north-sunderland-railway-seahouses-station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4664"/>
            <a:ext cx="9144000" cy="587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lways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604" y="0"/>
            <a:ext cx="53087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derland Harbour c 1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048"/>
            <a:ext cx="9088784" cy="5805264"/>
          </a:xfrm>
          <a:prstGeom prst="rect">
            <a:avLst/>
          </a:prstGeom>
        </p:spPr>
      </p:pic>
      <p:pic>
        <p:nvPicPr>
          <p:cNvPr id="3" name="Picture 2" descr="tyne-bridge-1771-after-flo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5143500"/>
          </a:xfrm>
          <a:prstGeom prst="rect">
            <a:avLst/>
          </a:prstGeom>
        </p:spPr>
      </p:pic>
      <p:pic>
        <p:nvPicPr>
          <p:cNvPr id="4" name="Picture 3" descr="Wear shipyards Map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1276"/>
            <a:ext cx="9144000" cy="6284068"/>
          </a:xfrm>
          <a:prstGeom prst="rect">
            <a:avLst/>
          </a:prstGeom>
        </p:spPr>
      </p:pic>
      <p:pic>
        <p:nvPicPr>
          <p:cNvPr id="5" name="Picture 4" descr="Tyne Shipyards map c 1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75311"/>
            <a:ext cx="8964488" cy="530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 Bowes engra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3272"/>
            <a:ext cx="9144000" cy="4791456"/>
          </a:xfrm>
          <a:prstGeom prst="rect">
            <a:avLst/>
          </a:prstGeom>
        </p:spPr>
      </p:pic>
      <p:pic>
        <p:nvPicPr>
          <p:cNvPr id="3" name="Picture 2" descr="Torr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6838"/>
            <a:ext cx="9144000" cy="6544324"/>
          </a:xfrm>
          <a:prstGeom prst="rect">
            <a:avLst/>
          </a:prstGeom>
        </p:spPr>
      </p:pic>
      <p:pic>
        <p:nvPicPr>
          <p:cNvPr id="4" name="Picture 3" descr="Glukhau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16880"/>
            <a:ext cx="9144000" cy="6064448"/>
          </a:xfrm>
          <a:prstGeom prst="rect">
            <a:avLst/>
          </a:prstGeom>
        </p:spPr>
      </p:pic>
      <p:pic>
        <p:nvPicPr>
          <p:cNvPr id="5" name="Picture 4" descr="Turbin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69908"/>
            <a:ext cx="9144000" cy="5718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llhope lead mining 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332656"/>
            <a:ext cx="9171384" cy="6114256"/>
          </a:xfrm>
          <a:prstGeom prst="rect">
            <a:avLst/>
          </a:prstGeom>
        </p:spPr>
      </p:pic>
      <p:pic>
        <p:nvPicPr>
          <p:cNvPr id="4" name="Picture 3" descr="Bishopwearmouth Ironworks 1830-40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1268760"/>
            <a:ext cx="9144000" cy="4598789"/>
          </a:xfrm>
          <a:prstGeom prst="rect">
            <a:avLst/>
          </a:prstGeom>
        </p:spPr>
      </p:pic>
      <p:pic>
        <p:nvPicPr>
          <p:cNvPr id="3" name="Picture 2" descr="Ridsdale Ironwor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onsett Ironworks circa 18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2078"/>
            <a:ext cx="9125653" cy="5325194"/>
          </a:xfrm>
          <a:prstGeom prst="rect">
            <a:avLst/>
          </a:prstGeom>
        </p:spPr>
      </p:pic>
      <p:pic>
        <p:nvPicPr>
          <p:cNvPr id="6" name="Picture 5" descr="Bolckow and Vaughan foundry 18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9203838" cy="6381328"/>
          </a:xfrm>
          <a:prstGeom prst="rect">
            <a:avLst/>
          </a:prstGeom>
        </p:spPr>
      </p:pic>
      <p:pic>
        <p:nvPicPr>
          <p:cNvPr id="7" name="Picture 6" descr="Gateshead Chemical Works of Allhusen 190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08" y="43427"/>
            <a:ext cx="8892480" cy="6821786"/>
          </a:xfrm>
          <a:prstGeom prst="rect">
            <a:avLst/>
          </a:prstGeom>
        </p:spPr>
      </p:pic>
      <p:pic>
        <p:nvPicPr>
          <p:cNvPr id="8" name="Picture 7" descr="Pott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0"/>
            <a:ext cx="9024753" cy="661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tley Glass 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3945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28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48</cp:revision>
  <dcterms:created xsi:type="dcterms:W3CDTF">2016-03-01T16:15:39Z</dcterms:created>
  <dcterms:modified xsi:type="dcterms:W3CDTF">2016-03-07T12:56:12Z</dcterms:modified>
</cp:coreProperties>
</file>