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1" r:id="rId3"/>
    <p:sldId id="257" r:id="rId4"/>
    <p:sldId id="263" r:id="rId5"/>
    <p:sldId id="259" r:id="rId6"/>
    <p:sldId id="266" r:id="rId7"/>
    <p:sldId id="258" r:id="rId8"/>
    <p:sldId id="262" r:id="rId9"/>
    <p:sldId id="260" r:id="rId10"/>
    <p:sldId id="264" r:id="rId11"/>
    <p:sldId id="267" r:id="rId12"/>
    <p:sldId id="265" r:id="rId13"/>
    <p:sldId id="268" r:id="rId1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9" d="100"/>
          <a:sy n="69" d="100"/>
        </p:scale>
        <p:origin x="-1416" y="-108"/>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5AAD2C90-17E4-4FFA-A422-95420397FDC2}" type="datetimeFigureOut">
              <a:rPr lang="en-GB" smtClean="0"/>
              <a:pPr/>
              <a:t>28/02/2016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2FC3194-E544-4243-9AF2-78663203C6A8}" type="slidenum">
              <a:rPr lang="en-GB" smtClean="0"/>
              <a:pPr/>
              <a:t>‹#›</a:t>
            </a:fld>
            <a:endParaRPr lang="en-GB"/>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5AAD2C90-17E4-4FFA-A422-95420397FDC2}" type="datetimeFigureOut">
              <a:rPr lang="en-GB" smtClean="0"/>
              <a:pPr/>
              <a:t>28/02/2016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2FC3194-E544-4243-9AF2-78663203C6A8}" type="slidenum">
              <a:rPr lang="en-GB" smtClean="0"/>
              <a:pPr/>
              <a:t>‹#›</a:t>
            </a:fld>
            <a:endParaRPr lang="en-GB"/>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5AAD2C90-17E4-4FFA-A422-95420397FDC2}" type="datetimeFigureOut">
              <a:rPr lang="en-GB" smtClean="0"/>
              <a:pPr/>
              <a:t>28/02/2016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2FC3194-E544-4243-9AF2-78663203C6A8}" type="slidenum">
              <a:rPr lang="en-GB" smtClean="0"/>
              <a:pPr/>
              <a:t>‹#›</a:t>
            </a:fld>
            <a:endParaRPr lang="en-GB"/>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5AAD2C90-17E4-4FFA-A422-95420397FDC2}" type="datetimeFigureOut">
              <a:rPr lang="en-GB" smtClean="0"/>
              <a:pPr/>
              <a:t>28/02/2016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2FC3194-E544-4243-9AF2-78663203C6A8}" type="slidenum">
              <a:rPr lang="en-GB" smtClean="0"/>
              <a:pPr/>
              <a:t>‹#›</a:t>
            </a:fld>
            <a:endParaRPr lang="en-GB"/>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AAD2C90-17E4-4FFA-A422-95420397FDC2}" type="datetimeFigureOut">
              <a:rPr lang="en-GB" smtClean="0"/>
              <a:pPr/>
              <a:t>28/02/2016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2FC3194-E544-4243-9AF2-78663203C6A8}" type="slidenum">
              <a:rPr lang="en-GB" smtClean="0"/>
              <a:pPr/>
              <a:t>‹#›</a:t>
            </a:fld>
            <a:endParaRPr lang="en-GB"/>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5AAD2C90-17E4-4FFA-A422-95420397FDC2}" type="datetimeFigureOut">
              <a:rPr lang="en-GB" smtClean="0"/>
              <a:pPr/>
              <a:t>28/02/2016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2FC3194-E544-4243-9AF2-78663203C6A8}" type="slidenum">
              <a:rPr lang="en-GB" smtClean="0"/>
              <a:pPr/>
              <a:t>‹#›</a:t>
            </a:fld>
            <a:endParaRPr lang="en-GB"/>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5AAD2C90-17E4-4FFA-A422-95420397FDC2}" type="datetimeFigureOut">
              <a:rPr lang="en-GB" smtClean="0"/>
              <a:pPr/>
              <a:t>28/02/2016</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D2FC3194-E544-4243-9AF2-78663203C6A8}" type="slidenum">
              <a:rPr lang="en-GB" smtClean="0"/>
              <a:pPr/>
              <a:t>‹#›</a:t>
            </a:fld>
            <a:endParaRPr lang="en-GB"/>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5AAD2C90-17E4-4FFA-A422-95420397FDC2}" type="datetimeFigureOut">
              <a:rPr lang="en-GB" smtClean="0"/>
              <a:pPr/>
              <a:t>28/02/2016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D2FC3194-E544-4243-9AF2-78663203C6A8}" type="slidenum">
              <a:rPr lang="en-GB" smtClean="0"/>
              <a:pPr/>
              <a:t>‹#›</a:t>
            </a:fld>
            <a:endParaRPr lang="en-GB"/>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AAD2C90-17E4-4FFA-A422-95420397FDC2}" type="datetimeFigureOut">
              <a:rPr lang="en-GB" smtClean="0"/>
              <a:pPr/>
              <a:t>28/02/2016</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D2FC3194-E544-4243-9AF2-78663203C6A8}" type="slidenum">
              <a:rPr lang="en-GB" smtClean="0"/>
              <a:pPr/>
              <a:t>‹#›</a:t>
            </a:fld>
            <a:endParaRPr lang="en-GB"/>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AAD2C90-17E4-4FFA-A422-95420397FDC2}" type="datetimeFigureOut">
              <a:rPr lang="en-GB" smtClean="0"/>
              <a:pPr/>
              <a:t>28/02/2016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2FC3194-E544-4243-9AF2-78663203C6A8}" type="slidenum">
              <a:rPr lang="en-GB" smtClean="0"/>
              <a:pPr/>
              <a:t>‹#›</a:t>
            </a:fld>
            <a:endParaRPr lang="en-GB"/>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AAD2C90-17E4-4FFA-A422-95420397FDC2}" type="datetimeFigureOut">
              <a:rPr lang="en-GB" smtClean="0"/>
              <a:pPr/>
              <a:t>28/02/2016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2FC3194-E544-4243-9AF2-78663203C6A8}" type="slidenum">
              <a:rPr lang="en-GB" smtClean="0"/>
              <a:pPr/>
              <a:t>‹#›</a:t>
            </a:fld>
            <a:endParaRPr lang="en-GB"/>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AAD2C90-17E4-4FFA-A422-95420397FDC2}" type="datetimeFigureOut">
              <a:rPr lang="en-GB" smtClean="0"/>
              <a:pPr/>
              <a:t>28/02/2016</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2FC3194-E544-4243-9AF2-78663203C6A8}" type="slidenum">
              <a:rPr lang="en-GB" smtClean="0"/>
              <a:pPr/>
              <a:t>‹#›</a:t>
            </a:fld>
            <a:endParaRPr lang="en-GB"/>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7.xml"/><Relationship Id="rId4" Type="http://schemas.openxmlformats.org/officeDocument/2006/relationships/image" Target="../media/image28.jpeg"/></Relationships>
</file>

<file path=ppt/slides/_rels/slide1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7" Type="http://schemas.openxmlformats.org/officeDocument/2006/relationships/image" Target="../media/image11.jpeg"/><Relationship Id="rId2" Type="http://schemas.openxmlformats.org/officeDocument/2006/relationships/image" Target="../media/image6.jpeg"/><Relationship Id="rId1" Type="http://schemas.openxmlformats.org/officeDocument/2006/relationships/slideLayout" Target="../slideLayouts/slideLayout2.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 Id="rId5" Type="http://schemas.openxmlformats.org/officeDocument/2006/relationships/image" Target="../media/image19.jpeg"/><Relationship Id="rId4" Type="http://schemas.openxmlformats.org/officeDocument/2006/relationships/image" Target="../media/image18.jpeg"/></Relationships>
</file>

<file path=ppt/slides/_rels/slide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3568" y="3789040"/>
            <a:ext cx="7772400" cy="1470025"/>
          </a:xfrm>
        </p:spPr>
        <p:txBody>
          <a:bodyPr>
            <a:normAutofit/>
          </a:bodyPr>
          <a:lstStyle/>
          <a:p>
            <a:r>
              <a:rPr lang="en-GB" sz="7200" b="1" dirty="0" smtClean="0"/>
              <a:t>FOOD AND DRINK</a:t>
            </a:r>
            <a:endParaRPr lang="en-GB" sz="7200" b="1" dirty="0"/>
          </a:p>
        </p:txBody>
      </p:sp>
      <p:pic>
        <p:nvPicPr>
          <p:cNvPr id="4" name="Picture 3" descr="LOGO-Landscape_Union.jpg"/>
          <p:cNvPicPr>
            <a:picLocks noChangeAspect="1"/>
          </p:cNvPicPr>
          <p:nvPr/>
        </p:nvPicPr>
        <p:blipFill>
          <a:blip r:embed="rId2" cstate="print"/>
          <a:stretch>
            <a:fillRect/>
          </a:stretch>
        </p:blipFill>
        <p:spPr>
          <a:xfrm>
            <a:off x="3131840" y="1052736"/>
            <a:ext cx="2664296" cy="2141741"/>
          </a:xfrm>
          <a:prstGeom prst="rect">
            <a:avLst/>
          </a:prstGeom>
        </p:spPr>
      </p:pic>
      <p:sp>
        <p:nvSpPr>
          <p:cNvPr id="6" name="TextBox 5"/>
          <p:cNvSpPr txBox="1"/>
          <p:nvPr/>
        </p:nvSpPr>
        <p:spPr>
          <a:xfrm>
            <a:off x="755576" y="5661248"/>
            <a:ext cx="7416824" cy="3693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b="1" dirty="0" smtClean="0"/>
              <a:t>Archive photographs courtesy of Berwick Record Office </a:t>
            </a:r>
            <a:endParaRPr lang="en-GB" b="1"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weedmouth maltings, 1902 low res.jpg"/>
          <p:cNvPicPr>
            <a:picLocks noChangeAspect="1"/>
          </p:cNvPicPr>
          <p:nvPr/>
        </p:nvPicPr>
        <p:blipFill>
          <a:blip r:embed="rId2" cstate="print"/>
          <a:stretch>
            <a:fillRect/>
          </a:stretch>
        </p:blipFill>
        <p:spPr>
          <a:xfrm>
            <a:off x="52528" y="1340768"/>
            <a:ext cx="9038944" cy="4176464"/>
          </a:xfrm>
          <a:prstGeom prst="rect">
            <a:avLst/>
          </a:prstGeom>
        </p:spPr>
      </p:pic>
      <p:pic>
        <p:nvPicPr>
          <p:cNvPr id="5" name="Picture 4" descr="045 The Border Brewery, Tweedmouth - BRO.jpg"/>
          <p:cNvPicPr>
            <a:picLocks noChangeAspect="1"/>
          </p:cNvPicPr>
          <p:nvPr/>
        </p:nvPicPr>
        <p:blipFill>
          <a:blip r:embed="rId3" cstate="print"/>
          <a:stretch>
            <a:fillRect/>
          </a:stretch>
        </p:blipFill>
        <p:spPr>
          <a:xfrm>
            <a:off x="0" y="-86345"/>
            <a:ext cx="9144000" cy="703069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par>
                                <p:cTn id="13" presetID="1" presetClass="exit" presetSubtype="0" fill="hold" nodeType="withEffect">
                                  <p:stCondLst>
                                    <p:cond delay="0"/>
                                  </p:stCondLst>
                                  <p:childTnLst>
                                    <p:set>
                                      <p:cBhvr>
                                        <p:cTn id="14" dur="1" fill="hold">
                                          <p:stCondLst>
                                            <p:cond delay="0"/>
                                          </p:stCondLst>
                                        </p:cTn>
                                        <p:tgtEl>
                                          <p:spTgt spid="4"/>
                                        </p:tgtEl>
                                        <p:attrNameLst>
                                          <p:attrName>style.visibility</p:attrName>
                                        </p:attrNameLst>
                                      </p:cBhvr>
                                      <p:to>
                                        <p:strVal val="hidden"/>
                                      </p:to>
                                    </p:set>
                                  </p:childTnLst>
                                </p:cTn>
                              </p:par>
                              <p:par>
                                <p:cTn id="15" presetID="1" presetClass="exit" presetSubtype="0" fill="hold" nodeType="withEffect">
                                  <p:stCondLst>
                                    <p:cond delay="0"/>
                                  </p:stCondLst>
                                  <p:childTnLst>
                                    <p:set>
                                      <p:cBhvr>
                                        <p:cTn id="16"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67 Grand Show of Prize Vegetarians 1852 - Punch.jpg"/>
          <p:cNvPicPr>
            <a:picLocks noChangeAspect="1"/>
          </p:cNvPicPr>
          <p:nvPr/>
        </p:nvPicPr>
        <p:blipFill>
          <a:blip r:embed="rId2" cstate="print"/>
          <a:stretch>
            <a:fillRect/>
          </a:stretch>
        </p:blipFill>
        <p:spPr>
          <a:xfrm>
            <a:off x="-10326" y="332656"/>
            <a:ext cx="9164654" cy="604867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065 Table of Dietaries Berwick Gaol 1849 - BRO.jpg"/>
          <p:cNvPicPr>
            <a:picLocks noChangeAspect="1"/>
          </p:cNvPicPr>
          <p:nvPr/>
        </p:nvPicPr>
        <p:blipFill>
          <a:blip r:embed="rId2" cstate="print"/>
          <a:stretch>
            <a:fillRect/>
          </a:stretch>
        </p:blipFill>
        <p:spPr>
          <a:xfrm>
            <a:off x="2141738" y="0"/>
            <a:ext cx="4860524" cy="6858000"/>
          </a:xfrm>
          <a:prstGeom prst="rect">
            <a:avLst/>
          </a:prstGeom>
        </p:spPr>
      </p:pic>
      <p:pic>
        <p:nvPicPr>
          <p:cNvPr id="3" name="Picture 2" descr="Oliver Twist 1871.jpg"/>
          <p:cNvPicPr>
            <a:picLocks noChangeAspect="1"/>
          </p:cNvPicPr>
          <p:nvPr/>
        </p:nvPicPr>
        <p:blipFill>
          <a:blip r:embed="rId3" cstate="print"/>
          <a:stretch>
            <a:fillRect/>
          </a:stretch>
        </p:blipFill>
        <p:spPr>
          <a:xfrm>
            <a:off x="0" y="0"/>
            <a:ext cx="9050172" cy="6929846"/>
          </a:xfrm>
          <a:prstGeom prst="rect">
            <a:avLst/>
          </a:prstGeom>
        </p:spPr>
      </p:pic>
      <p:pic>
        <p:nvPicPr>
          <p:cNvPr id="9" name="Picture 8" descr="the-pic-nic, Punch 1851.jpg"/>
          <p:cNvPicPr>
            <a:picLocks noChangeAspect="1"/>
          </p:cNvPicPr>
          <p:nvPr/>
        </p:nvPicPr>
        <p:blipFill>
          <a:blip r:embed="rId4" cstate="print"/>
          <a:stretch>
            <a:fillRect/>
          </a:stretch>
        </p:blipFill>
        <p:spPr>
          <a:xfrm>
            <a:off x="0" y="147775"/>
            <a:ext cx="9144000" cy="656244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linds(horizontal)">
                                      <p:cBhvr>
                                        <p:cTn id="12" dur="1000"/>
                                        <p:tgtEl>
                                          <p:spTgt spid="3"/>
                                        </p:tgtEl>
                                      </p:cBhvr>
                                    </p:animEffect>
                                  </p:childTnLst>
                                </p:cTn>
                              </p:par>
                              <p:par>
                                <p:cTn id="13" presetID="1" presetClass="exit" presetSubtype="0" fill="hold" nodeType="withEffect">
                                  <p:stCondLst>
                                    <p:cond delay="0"/>
                                  </p:stCondLst>
                                  <p:childTnLst>
                                    <p:set>
                                      <p:cBhvr>
                                        <p:cTn id="14" dur="1" fill="hold">
                                          <p:stCondLst>
                                            <p:cond delay="0"/>
                                          </p:stCondLst>
                                        </p:cTn>
                                        <p:tgtEl>
                                          <p:spTgt spid="7"/>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childTnLst>
                                </p:cTn>
                              </p:par>
                              <p:par>
                                <p:cTn id="20" presetID="1" presetClass="exit" presetSubtype="0" fill="hold" nodeType="withEffect">
                                  <p:stCondLst>
                                    <p:cond delay="0"/>
                                  </p:stCondLst>
                                  <p:childTnLst>
                                    <p:set>
                                      <p:cBhvr>
                                        <p:cTn id="21" dur="1" fill="hold">
                                          <p:stCondLst>
                                            <p:cond delay="0"/>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igginbotham-peter-christmas-day-in-the-workhouse.jpg"/>
          <p:cNvPicPr>
            <a:picLocks noChangeAspect="1"/>
          </p:cNvPicPr>
          <p:nvPr/>
        </p:nvPicPr>
        <p:blipFill>
          <a:blip r:embed="rId2" cstate="print"/>
          <a:stretch>
            <a:fillRect/>
          </a:stretch>
        </p:blipFill>
        <p:spPr>
          <a:xfrm>
            <a:off x="0" y="1268760"/>
            <a:ext cx="9223920" cy="4790323"/>
          </a:xfrm>
          <a:prstGeom prst="rect">
            <a:avLst/>
          </a:prstGeom>
        </p:spPr>
      </p:pic>
      <p:pic>
        <p:nvPicPr>
          <p:cNvPr id="3" name="Picture 2" descr="480801-victorian-family-christmas-dinner.jpg"/>
          <p:cNvPicPr>
            <a:picLocks noChangeAspect="1"/>
          </p:cNvPicPr>
          <p:nvPr/>
        </p:nvPicPr>
        <p:blipFill>
          <a:blip r:embed="rId3" cstate="print"/>
          <a:stretch>
            <a:fillRect/>
          </a:stretch>
        </p:blipFill>
        <p:spPr>
          <a:xfrm>
            <a:off x="187377" y="0"/>
            <a:ext cx="8769246" cy="6858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linds(horizontal)">
                                      <p:cBhvr>
                                        <p:cTn id="12" dur="1000"/>
                                        <p:tgtEl>
                                          <p:spTgt spid="2"/>
                                        </p:tgtEl>
                                      </p:cBhvr>
                                    </p:animEffect>
                                  </p:childTnLst>
                                </p:cTn>
                              </p:par>
                              <p:par>
                                <p:cTn id="13" presetID="1" presetClass="exit" presetSubtype="0" fill="hold" nodeType="withEffect">
                                  <p:stCondLst>
                                    <p:cond delay="0"/>
                                  </p:stCondLst>
                                  <p:childTnLst>
                                    <p:set>
                                      <p:cBhvr>
                                        <p:cTn id="14" dur="1" fill="hold">
                                          <p:stCondLst>
                                            <p:cond delay="0"/>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mall's Scotch Swing Plough.jpg"/>
          <p:cNvPicPr>
            <a:picLocks noChangeAspect="1"/>
          </p:cNvPicPr>
          <p:nvPr/>
        </p:nvPicPr>
        <p:blipFill>
          <a:blip r:embed="rId2" cstate="print"/>
          <a:stretch>
            <a:fillRect/>
          </a:stretch>
        </p:blipFill>
        <p:spPr>
          <a:xfrm>
            <a:off x="40421" y="332656"/>
            <a:ext cx="9103579" cy="6075650"/>
          </a:xfrm>
          <a:prstGeom prst="rect">
            <a:avLst/>
          </a:prstGeom>
        </p:spPr>
      </p:pic>
      <p:pic>
        <p:nvPicPr>
          <p:cNvPr id="5" name="Picture 4" descr="012 Howard's steam ploughing and cultivating apparatus 1862.jpg"/>
          <p:cNvPicPr>
            <a:picLocks noChangeAspect="1"/>
          </p:cNvPicPr>
          <p:nvPr/>
        </p:nvPicPr>
        <p:blipFill>
          <a:blip r:embed="rId3" cstate="print"/>
          <a:stretch>
            <a:fillRect/>
          </a:stretch>
        </p:blipFill>
        <p:spPr>
          <a:xfrm>
            <a:off x="0" y="692696"/>
            <a:ext cx="9144000" cy="567890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par>
                                <p:cTn id="13" presetID="1" presetClass="exit" presetSubtype="0" fill="hold" nodeType="withEffect">
                                  <p:stCondLst>
                                    <p:cond delay="0"/>
                                  </p:stCondLst>
                                  <p:childTnLst>
                                    <p:set>
                                      <p:cBhvr>
                                        <p:cTn id="14"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005 Turnip Drill, Garrett 1851 Im1851Cat375d.jpg"/>
          <p:cNvPicPr>
            <a:picLocks noChangeAspect="1"/>
          </p:cNvPicPr>
          <p:nvPr/>
        </p:nvPicPr>
        <p:blipFill>
          <a:blip r:embed="rId2" cstate="print"/>
          <a:stretch>
            <a:fillRect/>
          </a:stretch>
        </p:blipFill>
        <p:spPr>
          <a:xfrm>
            <a:off x="1097280" y="470916"/>
            <a:ext cx="6949440" cy="5916168"/>
          </a:xfrm>
          <a:prstGeom prst="rect">
            <a:avLst/>
          </a:prstGeom>
        </p:spPr>
      </p:pic>
      <p:pic>
        <p:nvPicPr>
          <p:cNvPr id="4" name="Picture 3" descr="004 Turnip cutter 1851, Key &amp; Mitchell amended.jpg"/>
          <p:cNvPicPr>
            <a:picLocks noChangeAspect="1"/>
          </p:cNvPicPr>
          <p:nvPr/>
        </p:nvPicPr>
        <p:blipFill>
          <a:blip r:embed="rId3" cstate="print"/>
          <a:stretch>
            <a:fillRect/>
          </a:stretch>
        </p:blipFill>
        <p:spPr>
          <a:xfrm>
            <a:off x="179512" y="1563106"/>
            <a:ext cx="4659003" cy="3901629"/>
          </a:xfrm>
          <a:prstGeom prst="rect">
            <a:avLst/>
          </a:prstGeom>
        </p:spPr>
      </p:pic>
      <p:sp>
        <p:nvSpPr>
          <p:cNvPr id="5" name="TextBox 4"/>
          <p:cNvSpPr txBox="1"/>
          <p:nvPr/>
        </p:nvSpPr>
        <p:spPr>
          <a:xfrm>
            <a:off x="5004048" y="1124744"/>
            <a:ext cx="3528392" cy="4416594"/>
          </a:xfrm>
          <a:prstGeom prst="rect">
            <a:avLst/>
          </a:prstGeom>
          <a:noFill/>
        </p:spPr>
        <p:txBody>
          <a:bodyPr wrap="square" rtlCol="0">
            <a:spAutoFit/>
          </a:bodyPr>
          <a:lstStyle/>
          <a:p>
            <a:pPr algn="ctr"/>
            <a:r>
              <a:rPr lang="en-GB" sz="2000" b="1" dirty="0" smtClean="0"/>
              <a:t>GARDNER'S PATENT </a:t>
            </a:r>
          </a:p>
          <a:p>
            <a:pPr algn="ctr">
              <a:spcAft>
                <a:spcPts val="500"/>
              </a:spcAft>
            </a:pPr>
            <a:r>
              <a:rPr lang="en-GB" sz="2000" b="1" dirty="0" smtClean="0"/>
              <a:t>TURNIP CUTTING MACHINE</a:t>
            </a:r>
          </a:p>
          <a:p>
            <a:pPr>
              <a:spcAft>
                <a:spcPts val="500"/>
              </a:spcAft>
            </a:pPr>
            <a:r>
              <a:rPr lang="en-GB" sz="1600" dirty="0" smtClean="0"/>
              <a:t>The above MACHINES being made upon a correct principle, are found to be more effective and perfect in operation than those of any other construction.</a:t>
            </a:r>
          </a:p>
          <a:p>
            <a:pPr>
              <a:spcAft>
                <a:spcPts val="500"/>
              </a:spcAft>
            </a:pPr>
            <a:r>
              <a:rPr lang="en-GB" sz="1600" dirty="0" smtClean="0"/>
              <a:t>In cutting Swedish Turnips their superiority is decidedly manifest.  </a:t>
            </a:r>
          </a:p>
          <a:p>
            <a:pPr>
              <a:spcAft>
                <a:spcPts val="500"/>
              </a:spcAft>
            </a:pPr>
            <a:r>
              <a:rPr lang="en-GB" sz="1600" dirty="0" smtClean="0"/>
              <a:t>The Turnips are cut with great ease and exactness, and little waste, into pieces ¾ of an inch wide and ½ an inch thick, suitable for Lambs or Sheep, at the rate of Two Bushels per minute.</a:t>
            </a:r>
          </a:p>
          <a:p>
            <a:pPr>
              <a:spcAft>
                <a:spcPts val="500"/>
              </a:spcAft>
            </a:pPr>
            <a:r>
              <a:rPr lang="en-GB" sz="1400" b="1" dirty="0" smtClean="0"/>
              <a:t>WM WILSON &amp; SON, IRONMONGERS, </a:t>
            </a:r>
          </a:p>
          <a:p>
            <a:pPr>
              <a:spcAft>
                <a:spcPts val="500"/>
              </a:spcAft>
            </a:pPr>
            <a:r>
              <a:rPr lang="en-GB" sz="1400" b="1" dirty="0" smtClean="0"/>
              <a:t>AGENTS FOR BERWICK-UPON-TWEED</a:t>
            </a:r>
          </a:p>
          <a:p>
            <a:r>
              <a:rPr lang="en-GB" sz="1200" i="1" dirty="0" smtClean="0"/>
              <a:t>Berwick Advertiser, 20th February 1841</a:t>
            </a:r>
            <a:endParaRPr lang="en-GB" sz="1200" i="1" dirty="0"/>
          </a:p>
        </p:txBody>
      </p:sp>
      <p:sp>
        <p:nvSpPr>
          <p:cNvPr id="6" name="Rectangle 5"/>
          <p:cNvSpPr/>
          <p:nvPr/>
        </p:nvSpPr>
        <p:spPr>
          <a:xfrm>
            <a:off x="4932040" y="1052736"/>
            <a:ext cx="3672408" cy="4608512"/>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1000"/>
                                        <p:tgtEl>
                                          <p:spTgt spid="4"/>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linds(horizontal)">
                                      <p:cBhvr>
                                        <p:cTn id="15" dur="1000"/>
                                        <p:tgtEl>
                                          <p:spTgt spid="6"/>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linds(horizontal)">
                                      <p:cBhvr>
                                        <p:cTn id="18" dur="1000"/>
                                        <p:tgtEl>
                                          <p:spTgt spid="5"/>
                                        </p:tgtEl>
                                      </p:cBhvr>
                                    </p:animEffect>
                                  </p:childTnLst>
                                </p:cTn>
                              </p:par>
                              <p:par>
                                <p:cTn id="19" presetID="1" presetClass="exit" presetSubtype="0" fill="hold" nodeType="withEffect">
                                  <p:stCondLst>
                                    <p:cond delay="0"/>
                                  </p:stCondLst>
                                  <p:childTnLst>
                                    <p:set>
                                      <p:cBhvr>
                                        <p:cTn id="20" dur="1" fill="hold">
                                          <p:stCondLst>
                                            <p:cond delay="0"/>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020 Samuelson harvesting machine 1862.jpg"/>
          <p:cNvPicPr>
            <a:picLocks noChangeAspect="1"/>
          </p:cNvPicPr>
          <p:nvPr/>
        </p:nvPicPr>
        <p:blipFill>
          <a:blip r:embed="rId2" cstate="print"/>
          <a:stretch>
            <a:fillRect/>
          </a:stretch>
        </p:blipFill>
        <p:spPr>
          <a:xfrm>
            <a:off x="539552" y="-3888"/>
            <a:ext cx="8064896" cy="6865774"/>
          </a:xfrm>
          <a:prstGeom prst="rect">
            <a:avLst/>
          </a:prstGeom>
        </p:spPr>
      </p:pic>
      <p:pic>
        <p:nvPicPr>
          <p:cNvPr id="6" name="Picture 5" descr="002 Harvest workers - Eyemouth Museum.jpg"/>
          <p:cNvPicPr>
            <a:picLocks noChangeAspect="1"/>
          </p:cNvPicPr>
          <p:nvPr/>
        </p:nvPicPr>
        <p:blipFill>
          <a:blip r:embed="rId3" cstate="print"/>
          <a:stretch>
            <a:fillRect/>
          </a:stretch>
        </p:blipFill>
        <p:spPr>
          <a:xfrm>
            <a:off x="0" y="188640"/>
            <a:ext cx="9144000" cy="6355967"/>
          </a:xfrm>
          <a:prstGeom prst="rect">
            <a:avLst/>
          </a:prstGeom>
        </p:spPr>
      </p:pic>
      <p:pic>
        <p:nvPicPr>
          <p:cNvPr id="9" name="Picture 8" descr="023 Barrett and Co Four-horse Thrashing Machine 1851.jpg"/>
          <p:cNvPicPr>
            <a:picLocks noChangeAspect="1"/>
          </p:cNvPicPr>
          <p:nvPr/>
        </p:nvPicPr>
        <p:blipFill>
          <a:blip r:embed="rId4" cstate="print"/>
          <a:stretch>
            <a:fillRect/>
          </a:stretch>
        </p:blipFill>
        <p:spPr>
          <a:xfrm>
            <a:off x="0" y="276726"/>
            <a:ext cx="9144000" cy="6581274"/>
          </a:xfrm>
          <a:prstGeom prst="rect">
            <a:avLst/>
          </a:prstGeom>
        </p:spPr>
      </p:pic>
      <p:pic>
        <p:nvPicPr>
          <p:cNvPr id="8" name="Picture 7" descr="040 Steam-powered Thrashing - Eyemouth Museum.jpg"/>
          <p:cNvPicPr>
            <a:picLocks noChangeAspect="1"/>
          </p:cNvPicPr>
          <p:nvPr/>
        </p:nvPicPr>
        <p:blipFill>
          <a:blip r:embed="rId5" cstate="print"/>
          <a:stretch>
            <a:fillRect/>
          </a:stretch>
        </p:blipFill>
        <p:spPr>
          <a:xfrm>
            <a:off x="0" y="89248"/>
            <a:ext cx="9161343" cy="6768752"/>
          </a:xfrm>
          <a:prstGeom prst="rect">
            <a:avLst/>
          </a:prstGeom>
        </p:spPr>
      </p:pic>
      <p:pic>
        <p:nvPicPr>
          <p:cNvPr id="10" name="Picture 9" descr="Gin-gang, West Flodden Farm  May 2011 012 (2).JPG"/>
          <p:cNvPicPr>
            <a:picLocks noChangeAspect="1"/>
          </p:cNvPicPr>
          <p:nvPr/>
        </p:nvPicPr>
        <p:blipFill>
          <a:blip r:embed="rId6" cstate="print"/>
          <a:stretch>
            <a:fillRect/>
          </a:stretch>
        </p:blipFill>
        <p:spPr>
          <a:xfrm>
            <a:off x="0" y="0"/>
            <a:ext cx="9144000" cy="6858000"/>
          </a:xfrm>
          <a:prstGeom prst="rect">
            <a:avLst/>
          </a:prstGeom>
        </p:spPr>
      </p:pic>
      <p:pic>
        <p:nvPicPr>
          <p:cNvPr id="11" name="Picture 10" descr="Cheswick Farm Buildings Nov 2011 023 (2).jpg"/>
          <p:cNvPicPr>
            <a:picLocks noChangeAspect="1"/>
          </p:cNvPicPr>
          <p:nvPr/>
        </p:nvPicPr>
        <p:blipFill>
          <a:blip r:embed="rId7" cstate="print"/>
          <a:stretch>
            <a:fillRect/>
          </a:stretch>
        </p:blipFill>
        <p:spPr>
          <a:xfrm>
            <a:off x="0" y="404664"/>
            <a:ext cx="9144000" cy="61245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500"/>
                                        <p:tgtEl>
                                          <p:spTgt spid="6"/>
                                        </p:tgtEl>
                                      </p:cBhvr>
                                    </p:animEffect>
                                  </p:childTnLst>
                                </p:cTn>
                              </p:par>
                              <p:par>
                                <p:cTn id="13" presetID="1" presetClass="exit" presetSubtype="0" fill="hold" nodeType="withEffect">
                                  <p:stCondLst>
                                    <p:cond delay="0"/>
                                  </p:stCondLst>
                                  <p:childTnLst>
                                    <p:set>
                                      <p:cBhvr>
                                        <p:cTn id="14" dur="1" fill="hold">
                                          <p:stCondLst>
                                            <p:cond delay="0"/>
                                          </p:stCondLst>
                                        </p:cTn>
                                        <p:tgtEl>
                                          <p:spTgt spid="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3" presetClass="entr" presetSubtype="1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linds(horizontal)">
                                      <p:cBhvr>
                                        <p:cTn id="19" dur="500"/>
                                        <p:tgtEl>
                                          <p:spTgt spid="9"/>
                                        </p:tgtEl>
                                      </p:cBhvr>
                                    </p:animEffect>
                                  </p:childTnLst>
                                </p:cTn>
                              </p:par>
                              <p:par>
                                <p:cTn id="20" presetID="1" presetClass="exit" presetSubtype="0" fill="hold" nodeType="withEffect">
                                  <p:stCondLst>
                                    <p:cond delay="0"/>
                                  </p:stCondLst>
                                  <p:childTnLst>
                                    <p:set>
                                      <p:cBhvr>
                                        <p:cTn id="21" dur="1" fill="hold">
                                          <p:stCondLst>
                                            <p:cond delay="0"/>
                                          </p:stCondLst>
                                        </p:cTn>
                                        <p:tgtEl>
                                          <p:spTgt spid="6"/>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blinds(horizontal)">
                                      <p:cBhvr>
                                        <p:cTn id="26" dur="500"/>
                                        <p:tgtEl>
                                          <p:spTgt spid="10"/>
                                        </p:tgtEl>
                                      </p:cBhvr>
                                    </p:animEffect>
                                  </p:childTnLst>
                                </p:cTn>
                              </p:par>
                              <p:par>
                                <p:cTn id="27" presetID="1" presetClass="exit" presetSubtype="0" fill="hold" nodeType="withEffect">
                                  <p:stCondLst>
                                    <p:cond delay="0"/>
                                  </p:stCondLst>
                                  <p:childTnLst>
                                    <p:set>
                                      <p:cBhvr>
                                        <p:cTn id="28" dur="1" fill="hold">
                                          <p:stCondLst>
                                            <p:cond delay="0"/>
                                          </p:stCondLst>
                                        </p:cTn>
                                        <p:tgtEl>
                                          <p:spTgt spid="9"/>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3" presetClass="entr" presetSubtype="10" fill="hold"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blinds(horizontal)">
                                      <p:cBhvr>
                                        <p:cTn id="33" dur="500"/>
                                        <p:tgtEl>
                                          <p:spTgt spid="8"/>
                                        </p:tgtEl>
                                      </p:cBhvr>
                                    </p:animEffect>
                                  </p:childTnLst>
                                </p:cTn>
                              </p:par>
                              <p:par>
                                <p:cTn id="34" presetID="1" presetClass="exit" presetSubtype="0" fill="hold" nodeType="withEffect">
                                  <p:stCondLst>
                                    <p:cond delay="0"/>
                                  </p:stCondLst>
                                  <p:childTnLst>
                                    <p:set>
                                      <p:cBhvr>
                                        <p:cTn id="35" dur="1" fill="hold">
                                          <p:stCondLst>
                                            <p:cond delay="0"/>
                                          </p:stCondLst>
                                        </p:cTn>
                                        <p:tgtEl>
                                          <p:spTgt spid="10"/>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3" presetClass="entr" presetSubtype="10" fill="hold" nodeType="click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blinds(horizontal)">
                                      <p:cBhvr>
                                        <p:cTn id="40" dur="500"/>
                                        <p:tgtEl>
                                          <p:spTgt spid="11"/>
                                        </p:tgtEl>
                                      </p:cBhvr>
                                    </p:animEffect>
                                  </p:childTnLst>
                                </p:cTn>
                              </p:par>
                              <p:par>
                                <p:cTn id="41" presetID="1" presetClass="exit" presetSubtype="0" fill="hold" nodeType="withEffect">
                                  <p:stCondLst>
                                    <p:cond delay="0"/>
                                  </p:stCondLst>
                                  <p:childTnLst>
                                    <p:set>
                                      <p:cBhvr>
                                        <p:cTn id="42" dur="1" fill="hold">
                                          <p:stCondLst>
                                            <p:cond delay="0"/>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003 Hinds and bondagers, Lowick - Mrs Hetha Bruce.jpg"/>
          <p:cNvPicPr>
            <a:picLocks noChangeAspect="1"/>
          </p:cNvPicPr>
          <p:nvPr/>
        </p:nvPicPr>
        <p:blipFill>
          <a:blip r:embed="rId2" cstate="print"/>
          <a:stretch>
            <a:fillRect/>
          </a:stretch>
        </p:blipFill>
        <p:spPr>
          <a:xfrm>
            <a:off x="0" y="895680"/>
            <a:ext cx="9144000" cy="5066640"/>
          </a:xfrm>
          <a:prstGeom prst="rect">
            <a:avLst/>
          </a:prstGeom>
        </p:spPr>
      </p:pic>
      <p:pic>
        <p:nvPicPr>
          <p:cNvPr id="6" name="Picture 5" descr="004 Hind's cottage - Gilly B&amp;W.jpg"/>
          <p:cNvPicPr>
            <a:picLocks noChangeAspect="1"/>
          </p:cNvPicPr>
          <p:nvPr/>
        </p:nvPicPr>
        <p:blipFill>
          <a:blip r:embed="rId3" cstate="print"/>
          <a:stretch>
            <a:fillRect/>
          </a:stretch>
        </p:blipFill>
        <p:spPr>
          <a:xfrm>
            <a:off x="74741" y="836712"/>
            <a:ext cx="9069259" cy="5227658"/>
          </a:xfrm>
          <a:prstGeom prst="rect">
            <a:avLst/>
          </a:prstGeom>
        </p:spPr>
      </p:pic>
      <p:pic>
        <p:nvPicPr>
          <p:cNvPr id="7" name="Picture 6" descr="007 Sorting potatoes -National Museum of Scotland.jpg"/>
          <p:cNvPicPr>
            <a:picLocks noChangeAspect="1"/>
          </p:cNvPicPr>
          <p:nvPr/>
        </p:nvPicPr>
        <p:blipFill>
          <a:blip r:embed="rId4" cstate="print"/>
          <a:stretch>
            <a:fillRect/>
          </a:stretch>
        </p:blipFill>
        <p:spPr>
          <a:xfrm>
            <a:off x="0" y="476672"/>
            <a:ext cx="9144000" cy="577486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1000"/>
                                        <p:tgtEl>
                                          <p:spTgt spid="6"/>
                                        </p:tgtEl>
                                      </p:cBhvr>
                                    </p:animEffect>
                                  </p:childTnLst>
                                </p:cTn>
                              </p:par>
                              <p:par>
                                <p:cTn id="13" presetID="1" presetClass="exit" presetSubtype="0" fill="hold" nodeType="withEffect">
                                  <p:stCondLst>
                                    <p:cond delay="0"/>
                                  </p:stCondLst>
                                  <p:childTnLst>
                                    <p:set>
                                      <p:cBhvr>
                                        <p:cTn id="14" dur="1" fill="hold">
                                          <p:stCondLst>
                                            <p:cond delay="0"/>
                                          </p:stCondLst>
                                        </p:cTn>
                                        <p:tgtEl>
                                          <p:spTgt spid="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childTnLst>
                                </p:cTn>
                              </p:par>
                              <p:par>
                                <p:cTn id="20" presetID="1" presetClass="exit" presetSubtype="0" fill="hold" nodeType="withEffect">
                                  <p:stCondLst>
                                    <p:cond delay="0"/>
                                  </p:stCondLst>
                                  <p:childTnLst>
                                    <p:set>
                                      <p:cBhvr>
                                        <p:cTn id="21"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3131840" y="1923946"/>
            <a:ext cx="2736304" cy="263405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24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HARVEST BEER</a:t>
            </a:r>
            <a:endParaRPr kumimoji="0" lang="en-GB" sz="2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ts val="500"/>
              </a:spcAft>
              <a:buClrTx/>
              <a:buSzTx/>
              <a:buFontTx/>
              <a:buNone/>
              <a:tabLst/>
            </a:pPr>
            <a:r>
              <a:rPr kumimoji="0" lang="en-GB"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THE BORDER BREWERY COMPANY begs to inform the FARMERS of the District that the Price of their HARVEST BEER is 24s per Barrel of 36 Gallons.</a:t>
            </a:r>
            <a:endParaRPr kumimoji="0" lang="en-GB"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sz="1100" b="1" i="1"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Berwick &amp; Kelso Warder, 18th August 1841</a:t>
            </a:r>
            <a:endParaRPr kumimoji="0" lang="en-GB"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5" name="Rectangle 4"/>
          <p:cNvSpPr/>
          <p:nvPr/>
        </p:nvSpPr>
        <p:spPr>
          <a:xfrm>
            <a:off x="3059832" y="1844824"/>
            <a:ext cx="2880320" cy="2808312"/>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descr="Berwick Advertiser 2nd October 1841 large image.jpg"/>
          <p:cNvPicPr>
            <a:picLocks noChangeAspect="1"/>
          </p:cNvPicPr>
          <p:nvPr/>
        </p:nvPicPr>
        <p:blipFill>
          <a:blip r:embed="rId2" cstate="print"/>
          <a:stretch>
            <a:fillRect/>
          </a:stretch>
        </p:blipFill>
        <p:spPr>
          <a:xfrm>
            <a:off x="14441" y="260648"/>
            <a:ext cx="9129559" cy="620249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linds(horizontal)">
                                      <p:cBhvr>
                                        <p:cTn id="15" dur="500"/>
                                        <p:tgtEl>
                                          <p:spTgt spid="4"/>
                                        </p:tgtEl>
                                      </p:cBhvr>
                                    </p:animEffect>
                                  </p:childTnLst>
                                </p:cTn>
                              </p:par>
                              <p:par>
                                <p:cTn id="16" presetID="1" presetClass="exit" presetSubtype="0" fill="hold" nodeType="withEffect">
                                  <p:stCondLst>
                                    <p:cond delay="0"/>
                                  </p:stCondLst>
                                  <p:childTnLst>
                                    <p:set>
                                      <p:cBhvr>
                                        <p:cTn id="17"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031 Ross's  Butcher shop, Spittal - BRO.jpg"/>
          <p:cNvPicPr>
            <a:picLocks noChangeAspect="1"/>
          </p:cNvPicPr>
          <p:nvPr/>
        </p:nvPicPr>
        <p:blipFill>
          <a:blip r:embed="rId2" cstate="print"/>
          <a:stretch>
            <a:fillRect/>
          </a:stretch>
        </p:blipFill>
        <p:spPr>
          <a:xfrm>
            <a:off x="-1" y="260648"/>
            <a:ext cx="9108959" cy="6216603"/>
          </a:xfrm>
          <a:prstGeom prst="rect">
            <a:avLst/>
          </a:prstGeom>
        </p:spPr>
      </p:pic>
      <p:pic>
        <p:nvPicPr>
          <p:cNvPr id="4" name="Picture 3" descr="006 William Shiel Dods.jpg"/>
          <p:cNvPicPr>
            <a:picLocks noChangeAspect="1"/>
          </p:cNvPicPr>
          <p:nvPr/>
        </p:nvPicPr>
        <p:blipFill>
          <a:blip r:embed="rId3" cstate="print"/>
          <a:stretch>
            <a:fillRect/>
          </a:stretch>
        </p:blipFill>
        <p:spPr>
          <a:xfrm>
            <a:off x="179512" y="275818"/>
            <a:ext cx="4392488" cy="6249526"/>
          </a:xfrm>
          <a:prstGeom prst="rect">
            <a:avLst/>
          </a:prstGeom>
        </p:spPr>
      </p:pic>
      <p:pic>
        <p:nvPicPr>
          <p:cNvPr id="6" name="Picture 5" descr="009 - Prize Leicester Sheep - BRO.jpg"/>
          <p:cNvPicPr>
            <a:picLocks noChangeAspect="1"/>
          </p:cNvPicPr>
          <p:nvPr/>
        </p:nvPicPr>
        <p:blipFill>
          <a:blip r:embed="rId4" cstate="print"/>
          <a:stretch>
            <a:fillRect/>
          </a:stretch>
        </p:blipFill>
        <p:spPr>
          <a:xfrm>
            <a:off x="4788024" y="260648"/>
            <a:ext cx="4158615" cy="2774408"/>
          </a:xfrm>
          <a:prstGeom prst="rect">
            <a:avLst/>
          </a:prstGeom>
        </p:spPr>
      </p:pic>
      <p:pic>
        <p:nvPicPr>
          <p:cNvPr id="7" name="Picture 6" descr="010 Pig Killing at Middleton.jpg"/>
          <p:cNvPicPr>
            <a:picLocks noChangeAspect="1"/>
          </p:cNvPicPr>
          <p:nvPr/>
        </p:nvPicPr>
        <p:blipFill>
          <a:blip r:embed="rId5" cstate="print"/>
          <a:stretch>
            <a:fillRect/>
          </a:stretch>
        </p:blipFill>
        <p:spPr>
          <a:xfrm>
            <a:off x="4778145" y="3140968"/>
            <a:ext cx="4186343" cy="316835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10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8"/>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3" presetClass="entr" presetSubtype="1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linds(horizontal)">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3" presetClass="entr" presetSubtype="10"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blinds(horizontal)">
                                      <p:cBhvr>
                                        <p:cTn id="2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95536" y="836712"/>
            <a:ext cx="2448272" cy="4901342"/>
          </a:xfrm>
          <a:prstGeom prst="rect">
            <a:avLst/>
          </a:prstGeom>
          <a:noFill/>
        </p:spPr>
        <p:txBody>
          <a:bodyPr wrap="square" rtlCol="0">
            <a:spAutoFit/>
          </a:bodyPr>
          <a:lstStyle/>
          <a:p>
            <a:pPr algn="ctr">
              <a:spcAft>
                <a:spcPts val="500"/>
              </a:spcAft>
            </a:pPr>
            <a:r>
              <a:rPr lang="en-GB" sz="3600" dirty="0" smtClean="0">
                <a:latin typeface="Caslon Antique VL" pitchFamily="18" charset="0"/>
              </a:rPr>
              <a:t>GUANO</a:t>
            </a:r>
          </a:p>
          <a:p>
            <a:pPr>
              <a:spcAft>
                <a:spcPts val="500"/>
              </a:spcAft>
            </a:pPr>
            <a:r>
              <a:rPr lang="en-GB" sz="1600" dirty="0" smtClean="0">
                <a:latin typeface="Caslon Antique VL" pitchFamily="18" charset="0"/>
              </a:rPr>
              <a:t>The SUBSCRIBERS having been appointed Agents for the Sale of this new and powerful MANURE, intend showing a Sample at the Great Agricultural Meeting on the 30th, when they will distribute printed circulars, descriptive of its introduction, application, etc., and will be glad to receive orders for delivery in October.</a:t>
            </a:r>
          </a:p>
          <a:p>
            <a:pPr>
              <a:spcAft>
                <a:spcPts val="500"/>
              </a:spcAft>
            </a:pPr>
            <a:r>
              <a:rPr lang="en-GB" sz="1600" dirty="0" smtClean="0">
                <a:latin typeface="Caslon Antique VL" pitchFamily="18" charset="0"/>
              </a:rPr>
              <a:t>BANKS AND SON, </a:t>
            </a:r>
            <a:r>
              <a:rPr lang="en-GB" sz="1600" dirty="0" err="1" smtClean="0">
                <a:latin typeface="Caslon Antique VL" pitchFamily="18" charset="0"/>
              </a:rPr>
              <a:t>Haddington</a:t>
            </a:r>
            <a:endParaRPr lang="en-GB" sz="1600" dirty="0" smtClean="0">
              <a:latin typeface="Caslon Antique VL" pitchFamily="18" charset="0"/>
            </a:endParaRPr>
          </a:p>
          <a:p>
            <a:r>
              <a:rPr lang="en-GB" sz="1200" b="1" i="1" dirty="0" smtClean="0"/>
              <a:t>Berwick &amp; Kelso Warder, </a:t>
            </a:r>
          </a:p>
          <a:p>
            <a:r>
              <a:rPr lang="en-GB" sz="1200" b="1" i="1" dirty="0" smtClean="0"/>
              <a:t>25th September 1841</a:t>
            </a:r>
            <a:endParaRPr lang="en-GB" sz="1200" b="1" i="1" dirty="0"/>
          </a:p>
        </p:txBody>
      </p:sp>
      <p:sp>
        <p:nvSpPr>
          <p:cNvPr id="5" name="Rectangle 4"/>
          <p:cNvSpPr/>
          <p:nvPr/>
        </p:nvSpPr>
        <p:spPr>
          <a:xfrm>
            <a:off x="323528" y="764704"/>
            <a:ext cx="2520280" cy="4968552"/>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p:cNvSpPr txBox="1"/>
          <p:nvPr/>
        </p:nvSpPr>
        <p:spPr>
          <a:xfrm>
            <a:off x="3131840" y="980728"/>
            <a:ext cx="2376264" cy="4239622"/>
          </a:xfrm>
          <a:prstGeom prst="rect">
            <a:avLst/>
          </a:prstGeom>
          <a:noFill/>
        </p:spPr>
        <p:txBody>
          <a:bodyPr wrap="square" rtlCol="0">
            <a:spAutoFit/>
          </a:bodyPr>
          <a:lstStyle/>
          <a:p>
            <a:pPr algn="ctr">
              <a:spcAft>
                <a:spcPts val="500"/>
              </a:spcAft>
            </a:pPr>
            <a:r>
              <a:rPr lang="en-GB" sz="3200" dirty="0" smtClean="0">
                <a:latin typeface="Caslon Antique VL" pitchFamily="18" charset="0"/>
              </a:rPr>
              <a:t>MANURES</a:t>
            </a:r>
          </a:p>
          <a:p>
            <a:pPr>
              <a:spcAft>
                <a:spcPts val="500"/>
              </a:spcAft>
            </a:pPr>
            <a:r>
              <a:rPr lang="en-GB" sz="1600" dirty="0" smtClean="0">
                <a:latin typeface="Caslon Antique VL" pitchFamily="18" charset="0"/>
              </a:rPr>
              <a:t>Johnson &amp; Co. Have on Sale and ready for Delivery at </a:t>
            </a:r>
            <a:r>
              <a:rPr lang="en-GB" sz="1600" dirty="0" err="1" smtClean="0">
                <a:latin typeface="Caslon Antique VL" pitchFamily="18" charset="0"/>
              </a:rPr>
              <a:t>Ord</a:t>
            </a:r>
            <a:r>
              <a:rPr lang="en-GB" sz="1600" dirty="0" smtClean="0">
                <a:latin typeface="Caslon Antique VL" pitchFamily="18" charset="0"/>
              </a:rPr>
              <a:t> Bone Mill</a:t>
            </a:r>
          </a:p>
          <a:p>
            <a:pPr>
              <a:spcAft>
                <a:spcPts val="500"/>
              </a:spcAft>
            </a:pPr>
            <a:r>
              <a:rPr lang="en-GB" sz="1600" dirty="0" smtClean="0">
                <a:latin typeface="Caslon Antique VL" pitchFamily="18" charset="0"/>
              </a:rPr>
              <a:t>DISSOLVED BONES</a:t>
            </a:r>
          </a:p>
          <a:p>
            <a:pPr>
              <a:spcAft>
                <a:spcPts val="500"/>
              </a:spcAft>
            </a:pPr>
            <a:r>
              <a:rPr lang="en-GB" sz="1600" dirty="0" smtClean="0">
                <a:latin typeface="Caslon Antique VL" pitchFamily="18" charset="0"/>
              </a:rPr>
              <a:t>SPECIAL MANURES</a:t>
            </a:r>
          </a:p>
          <a:p>
            <a:pPr>
              <a:spcAft>
                <a:spcPts val="500"/>
              </a:spcAft>
            </a:pPr>
            <a:r>
              <a:rPr lang="en-GB" sz="1600" dirty="0" smtClean="0">
                <a:latin typeface="Caslon Antique VL" pitchFamily="18" charset="0"/>
              </a:rPr>
              <a:t>SUPERPHOSPHATES</a:t>
            </a:r>
          </a:p>
          <a:p>
            <a:pPr>
              <a:spcAft>
                <a:spcPts val="500"/>
              </a:spcAft>
            </a:pPr>
            <a:r>
              <a:rPr lang="en-GB" sz="1600" dirty="0" smtClean="0">
                <a:latin typeface="Caslon Antique VL" pitchFamily="18" charset="0"/>
              </a:rPr>
              <a:t>BONE DUST</a:t>
            </a:r>
          </a:p>
          <a:p>
            <a:pPr>
              <a:spcAft>
                <a:spcPts val="500"/>
              </a:spcAft>
            </a:pPr>
            <a:r>
              <a:rPr lang="en-GB" sz="1600" dirty="0" smtClean="0">
                <a:latin typeface="Caslon Antique VL" pitchFamily="18" charset="0"/>
              </a:rPr>
              <a:t>SULPHATE OF AMMONIA</a:t>
            </a:r>
          </a:p>
          <a:p>
            <a:pPr>
              <a:spcAft>
                <a:spcPts val="500"/>
              </a:spcAft>
            </a:pPr>
            <a:r>
              <a:rPr lang="en-GB" sz="1600" dirty="0" smtClean="0">
                <a:latin typeface="Caslon Antique VL" pitchFamily="18" charset="0"/>
              </a:rPr>
              <a:t>NITRATE OF SODA</a:t>
            </a:r>
          </a:p>
          <a:p>
            <a:pPr>
              <a:spcAft>
                <a:spcPts val="500"/>
              </a:spcAft>
            </a:pPr>
            <a:r>
              <a:rPr lang="en-GB" sz="1600" dirty="0" smtClean="0">
                <a:latin typeface="Caslon Antique VL" pitchFamily="18" charset="0"/>
              </a:rPr>
              <a:t>SULPHURIC ACID</a:t>
            </a:r>
          </a:p>
          <a:p>
            <a:r>
              <a:rPr lang="en-GB" sz="1200" b="1" i="1" dirty="0" smtClean="0"/>
              <a:t>Berwick Advertiser, </a:t>
            </a:r>
          </a:p>
          <a:p>
            <a:r>
              <a:rPr lang="en-GB" sz="1200" b="1" i="1" dirty="0" smtClean="0"/>
              <a:t>6th July 1866</a:t>
            </a:r>
            <a:endParaRPr lang="en-GB" sz="1200" b="1" i="1" dirty="0"/>
          </a:p>
        </p:txBody>
      </p:sp>
      <p:sp>
        <p:nvSpPr>
          <p:cNvPr id="8" name="Rectangle 7"/>
          <p:cNvSpPr/>
          <p:nvPr/>
        </p:nvSpPr>
        <p:spPr>
          <a:xfrm>
            <a:off x="3059832" y="908720"/>
            <a:ext cx="2448272" cy="4392488"/>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descr="006  Manure works at Spittal Point - BRO.jpg"/>
          <p:cNvPicPr>
            <a:picLocks noChangeAspect="1"/>
          </p:cNvPicPr>
          <p:nvPr/>
        </p:nvPicPr>
        <p:blipFill>
          <a:blip r:embed="rId2" cstate="print"/>
          <a:stretch>
            <a:fillRect/>
          </a:stretch>
        </p:blipFill>
        <p:spPr>
          <a:xfrm>
            <a:off x="-180528" y="404664"/>
            <a:ext cx="9388674" cy="6120680"/>
          </a:xfrm>
          <a:prstGeom prst="rect">
            <a:avLst/>
          </a:prstGeom>
        </p:spPr>
      </p:pic>
      <p:sp>
        <p:nvSpPr>
          <p:cNvPr id="10" name="TextBox 9"/>
          <p:cNvSpPr txBox="1"/>
          <p:nvPr/>
        </p:nvSpPr>
        <p:spPr>
          <a:xfrm>
            <a:off x="5796136" y="548680"/>
            <a:ext cx="3096344" cy="5878532"/>
          </a:xfrm>
          <a:prstGeom prst="rect">
            <a:avLst/>
          </a:prstGeom>
          <a:noFill/>
        </p:spPr>
        <p:txBody>
          <a:bodyPr wrap="square" rtlCol="0">
            <a:spAutoFit/>
          </a:bodyPr>
          <a:lstStyle/>
          <a:p>
            <a:r>
              <a:rPr lang="en-GB" sz="3200" dirty="0" smtClean="0">
                <a:latin typeface="Caslon Antique VL" pitchFamily="18" charset="0"/>
              </a:rPr>
              <a:t>MANURES</a:t>
            </a:r>
          </a:p>
          <a:p>
            <a:r>
              <a:rPr lang="en-GB" sz="1600" dirty="0" smtClean="0">
                <a:latin typeface="Caslon Antique VL" pitchFamily="18" charset="0"/>
              </a:rPr>
              <a:t>CROSSMAN &amp; PAULIN having lately erected WORKS at SPITTAL have now the </a:t>
            </a:r>
            <a:r>
              <a:rPr lang="en-GB" sz="1600" dirty="0" err="1" smtClean="0">
                <a:latin typeface="Caslon Antique VL" pitchFamily="18" charset="0"/>
              </a:rPr>
              <a:t>undermentioned</a:t>
            </a:r>
            <a:r>
              <a:rPr lang="en-GB" sz="1600" dirty="0" smtClean="0">
                <a:latin typeface="Caslon Antique VL" pitchFamily="18" charset="0"/>
              </a:rPr>
              <a:t> MANURES in Stock, and ready for delivery, either at the Works or at their Warehouses in Berwick</a:t>
            </a:r>
          </a:p>
          <a:p>
            <a:r>
              <a:rPr lang="en-GB" sz="1600" dirty="0" smtClean="0">
                <a:latin typeface="Caslon Antique VL" pitchFamily="18" charset="0"/>
              </a:rPr>
              <a:t>DISSOLVED BONES</a:t>
            </a:r>
          </a:p>
          <a:p>
            <a:r>
              <a:rPr lang="en-GB" sz="1600" dirty="0" smtClean="0">
                <a:latin typeface="Caslon Antique VL" pitchFamily="18" charset="0"/>
              </a:rPr>
              <a:t>SUPERPHOSPHATES from Bone Ash or Mineral Phosphates</a:t>
            </a:r>
          </a:p>
          <a:p>
            <a:r>
              <a:rPr lang="en-GB" sz="1600" dirty="0" smtClean="0">
                <a:latin typeface="Caslon Antique VL" pitchFamily="18" charset="0"/>
              </a:rPr>
              <a:t>SPECIAL MANURES manufactured for Cereals or Root Crops as ordered</a:t>
            </a:r>
          </a:p>
          <a:p>
            <a:r>
              <a:rPr lang="en-GB" sz="1600" dirty="0" smtClean="0">
                <a:latin typeface="Caslon Antique VL" pitchFamily="18" charset="0"/>
              </a:rPr>
              <a:t>BONE DUST</a:t>
            </a:r>
          </a:p>
          <a:p>
            <a:r>
              <a:rPr lang="en-GB" sz="1600" dirty="0" smtClean="0">
                <a:latin typeface="Caslon Antique VL" pitchFamily="18" charset="0"/>
              </a:rPr>
              <a:t>NITRATE OF SODA</a:t>
            </a:r>
          </a:p>
          <a:p>
            <a:r>
              <a:rPr lang="en-GB" sz="1600" dirty="0" smtClean="0">
                <a:latin typeface="Caslon Antique VL" pitchFamily="18" charset="0"/>
              </a:rPr>
              <a:t>MURIATE OF POTASH</a:t>
            </a:r>
          </a:p>
          <a:p>
            <a:r>
              <a:rPr lang="en-GB" sz="1600" dirty="0" smtClean="0">
                <a:latin typeface="Caslon Antique VL" pitchFamily="18" charset="0"/>
              </a:rPr>
              <a:t>ICHABOE GUANO</a:t>
            </a:r>
          </a:p>
          <a:p>
            <a:r>
              <a:rPr lang="en-GB" sz="1600" dirty="0" smtClean="0">
                <a:latin typeface="Caslon Antique VL" pitchFamily="18" charset="0"/>
              </a:rPr>
              <a:t>PHOSPHATIC GUANO</a:t>
            </a:r>
          </a:p>
          <a:p>
            <a:r>
              <a:rPr lang="en-GB" sz="1600" dirty="0" smtClean="0">
                <a:latin typeface="Caslon Antique VL" pitchFamily="18" charset="0"/>
              </a:rPr>
              <a:t>SULPHURIC ACID</a:t>
            </a:r>
          </a:p>
          <a:p>
            <a:r>
              <a:rPr lang="en-GB" sz="1600" dirty="0" smtClean="0">
                <a:latin typeface="Caslon Antique VL" pitchFamily="18" charset="0"/>
              </a:rPr>
              <a:t>AGRICULTURAL SALT, &amp;c.</a:t>
            </a:r>
          </a:p>
          <a:p>
            <a:r>
              <a:rPr lang="en-GB" sz="1200" i="1" dirty="0" smtClean="0"/>
              <a:t>Berwick Journal,</a:t>
            </a:r>
          </a:p>
          <a:p>
            <a:r>
              <a:rPr lang="en-GB" sz="1200" i="1" dirty="0" smtClean="0"/>
              <a:t>17th April 1868</a:t>
            </a:r>
            <a:endParaRPr lang="en-GB" sz="1200" i="1" dirty="0"/>
          </a:p>
        </p:txBody>
      </p:sp>
      <p:sp>
        <p:nvSpPr>
          <p:cNvPr id="11" name="Rectangle 10"/>
          <p:cNvSpPr/>
          <p:nvPr/>
        </p:nvSpPr>
        <p:spPr>
          <a:xfrm>
            <a:off x="5724128" y="548680"/>
            <a:ext cx="3096344" cy="5904656"/>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linds(horizontal)">
                                      <p:cBhvr>
                                        <p:cTn id="15" dur="500"/>
                                        <p:tgtEl>
                                          <p:spTgt spid="8"/>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linds(horizontal)">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blinds(horizontal)">
                                      <p:cBhvr>
                                        <p:cTn id="23" dur="500"/>
                                        <p:tgtEl>
                                          <p:spTgt spid="11"/>
                                        </p:tgtEl>
                                      </p:cBhvr>
                                    </p:animEffect>
                                  </p:childTnLst>
                                </p:cTn>
                              </p:par>
                              <p:par>
                                <p:cTn id="24" presetID="3" presetClass="entr" presetSubtype="10"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blinds(horizontal)">
                                      <p:cBhvr>
                                        <p:cTn id="26" dur="5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3" presetClass="entr" presetSubtype="10"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blinds(horizontal)">
                                      <p:cBhvr>
                                        <p:cTn id="31" dur="500"/>
                                        <p:tgtEl>
                                          <p:spTgt spid="9"/>
                                        </p:tgtEl>
                                      </p:cBhvr>
                                    </p:animEffect>
                                  </p:childTnLst>
                                </p:cTn>
                              </p:par>
                              <p:par>
                                <p:cTn id="32" presetID="1" presetClass="exit" presetSubtype="0" fill="hold" grpId="1" nodeType="withEffect">
                                  <p:stCondLst>
                                    <p:cond delay="0"/>
                                  </p:stCondLst>
                                  <p:childTnLst>
                                    <p:set>
                                      <p:cBhvr>
                                        <p:cTn id="33" dur="1" fill="hold">
                                          <p:stCondLst>
                                            <p:cond delay="0"/>
                                          </p:stCondLst>
                                        </p:cTn>
                                        <p:tgtEl>
                                          <p:spTgt spid="11"/>
                                        </p:tgtEl>
                                        <p:attrNameLst>
                                          <p:attrName>style.visibility</p:attrName>
                                        </p:attrNameLst>
                                      </p:cBhvr>
                                      <p:to>
                                        <p:strVal val="hidden"/>
                                      </p:to>
                                    </p:set>
                                  </p:childTnLst>
                                </p:cTn>
                              </p:par>
                              <p:par>
                                <p:cTn id="34" presetID="1" presetClass="exit" presetSubtype="0" fill="hold" grpId="1" nodeType="withEffect">
                                  <p:stCondLst>
                                    <p:cond delay="0"/>
                                  </p:stCondLst>
                                  <p:childTnLst>
                                    <p:set>
                                      <p:cBhvr>
                                        <p:cTn id="35" dur="1" fill="hold">
                                          <p:stCondLst>
                                            <p:cond delay="0"/>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6" grpId="0"/>
      <p:bldP spid="8" grpId="0" animBg="1"/>
      <p:bldP spid="10" grpId="0"/>
      <p:bldP spid="10" grpId="1"/>
      <p:bldP spid="11" grpId="0" animBg="1"/>
      <p:bldP spid="11"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035 Plough Monday.jpg"/>
          <p:cNvPicPr>
            <a:picLocks noChangeAspect="1"/>
          </p:cNvPicPr>
          <p:nvPr/>
        </p:nvPicPr>
        <p:blipFill>
          <a:blip r:embed="rId2" cstate="print"/>
          <a:stretch>
            <a:fillRect/>
          </a:stretch>
        </p:blipFill>
        <p:spPr>
          <a:xfrm>
            <a:off x="179512" y="0"/>
            <a:ext cx="8737871" cy="6782773"/>
          </a:xfrm>
          <a:prstGeom prst="rect">
            <a:avLst/>
          </a:prstGeom>
        </p:spPr>
      </p:pic>
      <p:pic>
        <p:nvPicPr>
          <p:cNvPr id="3" name="Picture 2" descr="025 Harvest Home 1026459.jpg"/>
          <p:cNvPicPr>
            <a:picLocks noChangeAspect="1"/>
          </p:cNvPicPr>
          <p:nvPr/>
        </p:nvPicPr>
        <p:blipFill>
          <a:blip r:embed="rId3" cstate="print"/>
          <a:stretch>
            <a:fillRect/>
          </a:stretch>
        </p:blipFill>
        <p:spPr>
          <a:xfrm>
            <a:off x="1979712" y="0"/>
            <a:ext cx="5746710" cy="651578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linds(horizontal)">
                                      <p:cBhvr>
                                        <p:cTn id="12" dur="500"/>
                                        <p:tgtEl>
                                          <p:spTgt spid="3"/>
                                        </p:tgtEl>
                                      </p:cBhvr>
                                    </p:animEffect>
                                  </p:childTnLst>
                                </p:cTn>
                              </p:par>
                              <p:par>
                                <p:cTn id="13" presetID="1" presetClass="exit" presetSubtype="0" fill="hold" nodeType="withEffect">
                                  <p:stCondLst>
                                    <p:cond delay="0"/>
                                  </p:stCondLst>
                                  <p:childTnLst>
                                    <p:set>
                                      <p:cBhvr>
                                        <p:cTn id="14" dur="1" fill="hold">
                                          <p:stCondLst>
                                            <p:cond delay="0"/>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503</TotalTime>
  <Words>333</Words>
  <Application>Microsoft Office PowerPoint</Application>
  <PresentationFormat>On-screen Show (4:3)</PresentationFormat>
  <Paragraphs>43</Paragraphs>
  <Slides>13</Slides>
  <Notes>0</Notes>
  <HiddenSlides>0</HiddenSlides>
  <MMClips>0</MMClips>
  <ScaleCrop>false</ScaleCrop>
  <HeadingPairs>
    <vt:vector size="4" baseType="variant">
      <vt:variant>
        <vt:lpstr>Theme</vt:lpstr>
      </vt:variant>
      <vt:variant>
        <vt:i4>1</vt:i4>
      </vt:variant>
      <vt:variant>
        <vt:lpstr>Slide Titles</vt:lpstr>
      </vt:variant>
      <vt:variant>
        <vt:i4>13</vt:i4>
      </vt:variant>
    </vt:vector>
  </HeadingPairs>
  <TitlesOfParts>
    <vt:vector size="14" baseType="lpstr">
      <vt:lpstr>Office Theme</vt:lpstr>
      <vt:lpstr>FOOD AND DRINK</vt:lpstr>
      <vt:lpstr>Slide 2</vt:lpstr>
      <vt:lpstr>Slide 3</vt:lpstr>
      <vt:lpstr>Slide 4</vt:lpstr>
      <vt:lpstr>Slide 5</vt:lpstr>
      <vt:lpstr>Slide 6</vt:lpstr>
      <vt:lpstr>Slide 7</vt:lpstr>
      <vt:lpstr>Slide 8</vt:lpstr>
      <vt:lpstr>Slide 9</vt:lpstr>
      <vt:lpstr>Slide 10</vt:lpstr>
      <vt:lpstr>Slide 11</vt:lpstr>
      <vt:lpstr>Slide 12</vt:lpstr>
      <vt:lpstr>Slide 13</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FOOD AND DRINK</dc:title>
  <dc:creator>Sharman</dc:creator>
  <cp:lastModifiedBy>Sharman</cp:lastModifiedBy>
  <cp:revision>55</cp:revision>
  <dcterms:created xsi:type="dcterms:W3CDTF">2015-03-06T16:53:55Z</dcterms:created>
  <dcterms:modified xsi:type="dcterms:W3CDTF">2016-02-28T08:29:39Z</dcterms:modified>
</cp:coreProperties>
</file>