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263" r:id="rId4"/>
    <p:sldId id="266" r:id="rId5"/>
    <p:sldId id="268" r:id="rId6"/>
    <p:sldId id="264" r:id="rId7"/>
    <p:sldId id="269" r:id="rId8"/>
    <p:sldId id="270" r:id="rId9"/>
    <p:sldId id="265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94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4613E-0970-46B8-A030-4C39764B98C6}" type="datetimeFigureOut">
              <a:rPr lang="en-GB" smtClean="0"/>
              <a:pPr/>
              <a:t>05/03/2018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87202F-6B1E-4D4F-9230-A7B2772F652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87202F-6B1E-4D4F-9230-A7B2772F652E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409C6-0B4F-453F-B135-15A45DAFB1A5}" type="datetimeFigureOut">
              <a:rPr lang="en-GB" smtClean="0"/>
              <a:pPr/>
              <a:t>05/03/2018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F55E5-0486-4B8E-B370-966452EEBC06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tiff"/><Relationship Id="rId7" Type="http://schemas.openxmlformats.org/officeDocument/2006/relationships/image" Target="../media/image35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iff"/><Relationship Id="rId11" Type="http://schemas.openxmlformats.org/officeDocument/2006/relationships/image" Target="../media/image39.jpeg"/><Relationship Id="rId5" Type="http://schemas.openxmlformats.org/officeDocument/2006/relationships/image" Target="../media/image33.tiff"/><Relationship Id="rId10" Type="http://schemas.openxmlformats.org/officeDocument/2006/relationships/image" Target="../media/image38.jpeg"/><Relationship Id="rId4" Type="http://schemas.openxmlformats.org/officeDocument/2006/relationships/image" Target="../media/image32.tiff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0" y="476672"/>
            <a:ext cx="8640960" cy="3123779"/>
          </a:xfrm>
        </p:spPr>
        <p:txBody>
          <a:bodyPr>
            <a:normAutofit/>
          </a:bodyPr>
          <a:lstStyle/>
          <a:p>
            <a:pPr>
              <a:spcAft>
                <a:spcPts val="1000"/>
              </a:spcAft>
            </a:pP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The English Household &amp; Family</a:t>
            </a:r>
            <a:br>
              <a:rPr lang="en-GB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1500-1800</a:t>
            </a:r>
            <a:endParaRPr lang="en-GB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Session Eight</a:t>
            </a:r>
          </a:p>
          <a:p>
            <a:r>
              <a:rPr lang="en-GB" sz="4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Illness &amp; Old Age</a:t>
            </a:r>
            <a:endParaRPr lang="en-GB" sz="4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 populationbof england 1521 to 18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727" y="1052736"/>
            <a:ext cx="8892273" cy="2088232"/>
          </a:xfrm>
          <a:prstGeom prst="rect">
            <a:avLst/>
          </a:prstGeom>
        </p:spPr>
      </p:pic>
      <p:pic>
        <p:nvPicPr>
          <p:cNvPr id="5" name="Picture 4" descr="1 population living in Towns 1521 to 1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290" y="3284984"/>
            <a:ext cx="9130710" cy="24518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 Social Category of Parish Notables 1590 to 17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9632" y="1052736"/>
            <a:ext cx="6624736" cy="4678380"/>
          </a:xfrm>
          <a:prstGeom prst="rect">
            <a:avLst/>
          </a:prstGeom>
        </p:spPr>
      </p:pic>
      <p:pic>
        <p:nvPicPr>
          <p:cNvPr id="5" name="Picture 4" descr="Beggar whipp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188639"/>
            <a:ext cx="6768752" cy="6320881"/>
          </a:xfrm>
          <a:prstGeom prst="rect">
            <a:avLst/>
          </a:prstGeom>
        </p:spPr>
      </p:pic>
      <p:pic>
        <p:nvPicPr>
          <p:cNvPr id="7" name="Picture 6" descr="Skimmingt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4704"/>
            <a:ext cx="9144000" cy="4693920"/>
          </a:xfrm>
          <a:prstGeom prst="rect">
            <a:avLst/>
          </a:prstGeom>
        </p:spPr>
      </p:pic>
      <p:pic>
        <p:nvPicPr>
          <p:cNvPr id="8" name="Picture 7" descr="Pillory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2207" y="188640"/>
            <a:ext cx="8529953" cy="64087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pley family with servant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496" y="0"/>
            <a:ext cx="8964000" cy="6858000"/>
          </a:xfrm>
          <a:prstGeom prst="rect">
            <a:avLst/>
          </a:prstGeom>
        </p:spPr>
      </p:pic>
      <p:pic>
        <p:nvPicPr>
          <p:cNvPr id="5" name="Picture 4" descr="3 Prices and Wages inflation 1521 to 16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5616" y="0"/>
            <a:ext cx="6774802" cy="4581128"/>
          </a:xfrm>
          <a:prstGeom prst="rect">
            <a:avLst/>
          </a:prstGeom>
        </p:spPr>
      </p:pic>
      <p:pic>
        <p:nvPicPr>
          <p:cNvPr id="6" name="Picture 5" descr="3 Average Commodity Prices 1701 to 18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4197990"/>
            <a:ext cx="7704856" cy="26600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OU1H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75656" y="0"/>
            <a:ext cx="2697480" cy="6830568"/>
          </a:xfrm>
          <a:prstGeom prst="rect">
            <a:avLst/>
          </a:prstGeom>
        </p:spPr>
      </p:pic>
      <p:pic>
        <p:nvPicPr>
          <p:cNvPr id="5" name="Picture 4" descr="HOU1H1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08104" y="188640"/>
            <a:ext cx="2038830" cy="6494419"/>
          </a:xfrm>
          <a:prstGeom prst="rect">
            <a:avLst/>
          </a:prstGeom>
        </p:spPr>
      </p:pic>
      <p:pic>
        <p:nvPicPr>
          <p:cNvPr id="6" name="Picture 5" descr="HOULARD1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29384"/>
            <a:ext cx="2088232" cy="6706650"/>
          </a:xfrm>
          <a:prstGeom prst="rect">
            <a:avLst/>
          </a:prstGeom>
        </p:spPr>
      </p:pic>
      <p:pic>
        <p:nvPicPr>
          <p:cNvPr id="7" name="Picture 6" descr="HOULARGD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00584"/>
            <a:ext cx="2698928" cy="6496768"/>
          </a:xfrm>
          <a:prstGeom prst="rect">
            <a:avLst/>
          </a:prstGeom>
        </p:spPr>
      </p:pic>
      <p:pic>
        <p:nvPicPr>
          <p:cNvPr id="8" name="Picture 7" descr="HFSCOLD.T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19673" y="404663"/>
            <a:ext cx="5720758" cy="6249567"/>
          </a:xfrm>
          <a:prstGeom prst="rect">
            <a:avLst/>
          </a:prstGeom>
        </p:spPr>
      </p:pic>
      <p:pic>
        <p:nvPicPr>
          <p:cNvPr id="9" name="Picture 8" descr="Ducking stool.T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165" y="620688"/>
            <a:ext cx="8018688" cy="5472608"/>
          </a:xfrm>
          <a:prstGeom prst="rect">
            <a:avLst/>
          </a:prstGeom>
        </p:spPr>
      </p:pic>
      <p:pic>
        <p:nvPicPr>
          <p:cNvPr id="10" name="Picture 9" descr="Butter making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95537" y="476673"/>
            <a:ext cx="2623485" cy="2952327"/>
          </a:xfrm>
          <a:prstGeom prst="rect">
            <a:avLst/>
          </a:prstGeom>
        </p:spPr>
      </p:pic>
      <p:pic>
        <p:nvPicPr>
          <p:cNvPr id="11" name="Picture 10" descr="Market women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292080" y="1340768"/>
            <a:ext cx="3495406" cy="3929886"/>
          </a:xfrm>
          <a:prstGeom prst="rect">
            <a:avLst/>
          </a:prstGeom>
        </p:spPr>
      </p:pic>
      <p:pic>
        <p:nvPicPr>
          <p:cNvPr id="12" name="Picture 11" descr="Milkiing cow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5536" y="3330863"/>
            <a:ext cx="4320480" cy="3050465"/>
          </a:xfrm>
          <a:prstGeom prst="rect">
            <a:avLst/>
          </a:prstGeom>
        </p:spPr>
      </p:pic>
      <p:pic>
        <p:nvPicPr>
          <p:cNvPr id="13" name="Picture 12" descr="Spinning Jenny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72716" y="236621"/>
            <a:ext cx="8598568" cy="63847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forts-of-Bath, Rowlands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332656"/>
            <a:ext cx="9150696" cy="6188158"/>
          </a:xfrm>
          <a:prstGeom prst="rect">
            <a:avLst/>
          </a:prstGeom>
        </p:spPr>
      </p:pic>
      <p:pic>
        <p:nvPicPr>
          <p:cNvPr id="5" name="Picture 4" descr="4 Age at First Marriage 1551 to 18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1413" y="1484784"/>
            <a:ext cx="9042419" cy="3960440"/>
          </a:xfrm>
          <a:prstGeom prst="rect">
            <a:avLst/>
          </a:prstGeom>
        </p:spPr>
      </p:pic>
      <p:pic>
        <p:nvPicPr>
          <p:cNvPr id="6" name="Picture 5" descr="Church Wedding, 1476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32656"/>
            <a:ext cx="9017058" cy="6281113"/>
          </a:xfrm>
          <a:prstGeom prst="rect">
            <a:avLst/>
          </a:prstGeom>
        </p:spPr>
      </p:pic>
      <p:pic>
        <p:nvPicPr>
          <p:cNvPr id="7" name="Picture 6" descr="18th century marriage contract, Hogart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57" y="0"/>
            <a:ext cx="9023685" cy="6858000"/>
          </a:xfrm>
          <a:prstGeom prst="rect">
            <a:avLst/>
          </a:prstGeom>
        </p:spPr>
      </p:pic>
      <p:pic>
        <p:nvPicPr>
          <p:cNvPr id="8" name="Picture 7" descr="Quaker marriag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9190182" cy="6823711"/>
          </a:xfrm>
          <a:prstGeom prst="rect">
            <a:avLst/>
          </a:prstGeom>
        </p:spPr>
      </p:pic>
      <p:pic>
        <p:nvPicPr>
          <p:cNvPr id="9" name="Picture 8" descr="Eloping in style 179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548679"/>
            <a:ext cx="9079587" cy="58017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r &amp; Mrs Hallett 1785 Gainsborough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712" y="0"/>
            <a:ext cx="5188976" cy="6852190"/>
          </a:xfrm>
          <a:prstGeom prst="rect">
            <a:avLst/>
          </a:prstGeom>
        </p:spPr>
      </p:pic>
      <p:pic>
        <p:nvPicPr>
          <p:cNvPr id="5" name="Picture 4" descr="5 Bridal Pregnancy 1590 to 17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268760"/>
            <a:ext cx="9095384" cy="4054117"/>
          </a:xfrm>
          <a:prstGeom prst="rect">
            <a:avLst/>
          </a:prstGeom>
        </p:spPr>
      </p:pic>
      <p:pic>
        <p:nvPicPr>
          <p:cNvPr id="6" name="Picture 5" descr="5 Mortality rates 1625 and 16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548680"/>
            <a:ext cx="8242684" cy="5040560"/>
          </a:xfrm>
          <a:prstGeom prst="rect">
            <a:avLst/>
          </a:prstGeom>
        </p:spPr>
      </p:pic>
      <p:pic>
        <p:nvPicPr>
          <p:cNvPr id="7" name="Picture 6" descr="Brooke Family 156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7230" y="0"/>
            <a:ext cx="8909539" cy="6858000"/>
          </a:xfrm>
          <a:prstGeom prst="rect">
            <a:avLst/>
          </a:prstGeom>
        </p:spPr>
      </p:pic>
      <p:pic>
        <p:nvPicPr>
          <p:cNvPr id="8" name="Picture 7" descr="Lucy Family 164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349563"/>
            <a:ext cx="9144000" cy="6158873"/>
          </a:xfrm>
          <a:prstGeom prst="rect">
            <a:avLst/>
          </a:prstGeom>
        </p:spPr>
      </p:pic>
      <p:pic>
        <p:nvPicPr>
          <p:cNvPr id="9" name="Picture 8" descr="Copley Family 177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8114" y="0"/>
            <a:ext cx="8647772" cy="6858000"/>
          </a:xfrm>
          <a:prstGeom prst="rect">
            <a:avLst/>
          </a:prstGeom>
        </p:spPr>
      </p:pic>
      <p:pic>
        <p:nvPicPr>
          <p:cNvPr id="10" name="Picture 9" descr="02 Alehouse 18th century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787" y="764703"/>
            <a:ext cx="9153725" cy="5400601"/>
          </a:xfrm>
          <a:prstGeom prst="rect">
            <a:avLst/>
          </a:prstGeom>
        </p:spPr>
      </p:pic>
      <p:pic>
        <p:nvPicPr>
          <p:cNvPr id="11" name="Picture 10" descr="Maypole an puritan Games-3bc27b7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-18594"/>
            <a:ext cx="9144000" cy="71372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27584" y="141277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www.explore-northumberland.co.uk</a:t>
            </a:r>
            <a:endParaRPr lang="en-GB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99592" y="2708920"/>
            <a:ext cx="712879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Events &amp; Projects tab</a:t>
            </a:r>
          </a:p>
          <a:p>
            <a:pPr algn="ctr"/>
            <a:endParaRPr lang="en-GB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BEA Courses</a:t>
            </a:r>
          </a:p>
          <a:p>
            <a:pPr algn="ctr"/>
            <a:endParaRPr lang="en-GB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GB" sz="3600" b="1" dirty="0" smtClean="0">
                <a:latin typeface="Times New Roman" pitchFamily="18" charset="0"/>
                <a:cs typeface="Times New Roman" pitchFamily="18" charset="0"/>
              </a:rPr>
              <a:t>2018 – Household &amp; Family</a:t>
            </a:r>
            <a:endParaRPr lang="en-GB" sz="36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erburnHospit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07789" y="216024"/>
            <a:ext cx="9320030" cy="64533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44008" y="40466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/>
              <a:t>Sherburn</a:t>
            </a:r>
            <a:r>
              <a:rPr lang="en-GB" sz="2400" b="1" dirty="0" smtClean="0"/>
              <a:t> Hospital Alms Houses, Durham City</a:t>
            </a:r>
            <a:endParaRPr lang="en-GB" sz="2400" b="1" dirty="0"/>
          </a:p>
        </p:txBody>
      </p:sp>
      <p:pic>
        <p:nvPicPr>
          <p:cNvPr id="11" name="Picture 10" descr="Devil takes sdoul of dying man 15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70722"/>
            <a:ext cx="9144000" cy="639863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5631631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Mary </a:t>
            </a:r>
            <a:r>
              <a:rPr lang="en-GB" sz="2400" b="1" dirty="0" err="1" smtClean="0"/>
              <a:t>Verney</a:t>
            </a:r>
            <a:r>
              <a:rPr lang="en-GB" sz="2400" b="1" dirty="0" smtClean="0"/>
              <a:t>, 1636</a:t>
            </a:r>
            <a:endParaRPr lang="en-GB" sz="2400" b="1" dirty="0"/>
          </a:p>
        </p:txBody>
      </p:sp>
      <p:pic>
        <p:nvPicPr>
          <p:cNvPr id="12" name="Picture 11" descr="Mary Verne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7864" y="0"/>
            <a:ext cx="5544616" cy="67470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9" grpId="0"/>
      <p:bldP spid="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National Convenience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303389" y="44623"/>
            <a:ext cx="4356843" cy="6158083"/>
          </a:xfrm>
        </p:spPr>
      </p:pic>
      <p:sp>
        <p:nvSpPr>
          <p:cNvPr id="5" name="TextBox 4"/>
          <p:cNvSpPr txBox="1"/>
          <p:nvPr/>
        </p:nvSpPr>
        <p:spPr>
          <a:xfrm>
            <a:off x="467544" y="1268760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English</a:t>
            </a:r>
            <a:endParaRPr lang="en-GB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7380312" y="1340768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Scotch</a:t>
            </a:r>
            <a:endParaRPr lang="en-GB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539552" y="4581128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French</a:t>
            </a:r>
            <a:endParaRPr lang="en-GB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7380312" y="4653136"/>
            <a:ext cx="1296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The Dutch</a:t>
            </a:r>
            <a:endParaRPr lang="en-GB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979712" y="6279703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National Conveniences, </a:t>
            </a:r>
            <a:r>
              <a:rPr lang="en-GB" sz="2400" b="1" dirty="0" err="1" smtClean="0"/>
              <a:t>Gilray</a:t>
            </a:r>
            <a:r>
              <a:rPr lang="en-GB" sz="2400" b="1" dirty="0" smtClean="0"/>
              <a:t>, 1796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14" grpId="0"/>
      <p:bldP spid="1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 The Humou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609" y="692696"/>
            <a:ext cx="9172911" cy="34423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ood_transfusion,_17th_cen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10417" y="-104007"/>
            <a:ext cx="9354417" cy="61973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9752" y="6237312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17</a:t>
            </a:r>
            <a:r>
              <a:rPr lang="en-GB" sz="2400" b="1" baseline="30000" dirty="0" smtClean="0"/>
              <a:t>th</a:t>
            </a:r>
            <a:r>
              <a:rPr lang="en-GB" sz="2400" b="1" dirty="0" smtClean="0"/>
              <a:t> century Blood Transfusion</a:t>
            </a:r>
            <a:endParaRPr lang="en-GB" sz="2400" b="1" dirty="0"/>
          </a:p>
        </p:txBody>
      </p:sp>
      <p:pic>
        <p:nvPicPr>
          <p:cNvPr id="6" name="Picture 5" descr="William Harve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60508"/>
            <a:ext cx="4752528" cy="64648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43608" y="5373216"/>
            <a:ext cx="2376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William  Harvey, 1578-1657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eat-plague-of-london-1665-1666-contemporary-woodcut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7132" y="324641"/>
            <a:ext cx="7889735" cy="6208718"/>
          </a:xfrm>
          <a:prstGeom prst="rect">
            <a:avLst/>
          </a:prstGeom>
        </p:spPr>
      </p:pic>
      <p:pic>
        <p:nvPicPr>
          <p:cNvPr id="5" name="Picture 4" descr="Eyam_plague_victim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332656"/>
            <a:ext cx="5616623" cy="60720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0040" y="4902259"/>
            <a:ext cx="2483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 smtClean="0"/>
              <a:t>Eyam</a:t>
            </a:r>
            <a:r>
              <a:rPr lang="en-GB" sz="2400" b="1" dirty="0" smtClean="0"/>
              <a:t> Plague Victims Memorial</a:t>
            </a:r>
            <a:endParaRPr lang="en-GB" sz="2400" b="1" dirty="0"/>
          </a:p>
        </p:txBody>
      </p:sp>
      <p:pic>
        <p:nvPicPr>
          <p:cNvPr id="7" name="Picture 6" descr="Jesuits-Bark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-171400"/>
            <a:ext cx="5056226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8144" y="4077072"/>
            <a:ext cx="24482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Cinchona,                      or Jesuit’s Bark</a:t>
            </a:r>
            <a:r>
              <a:rPr lang="en-GB" dirty="0" smtClean="0"/>
              <a:t>”</a:t>
            </a:r>
            <a:endParaRPr lang="en-GB" dirty="0"/>
          </a:p>
        </p:txBody>
      </p:sp>
      <p:pic>
        <p:nvPicPr>
          <p:cNvPr id="10" name="Picture 9" descr="Lady Mary Wortley Montagu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188640"/>
            <a:ext cx="4176464" cy="627529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932040" y="5733256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smtClean="0"/>
              <a:t>Lady Mary </a:t>
            </a:r>
            <a:r>
              <a:rPr lang="en-GB" sz="2400" b="1" dirty="0" err="1" smtClean="0"/>
              <a:t>Wortley</a:t>
            </a:r>
            <a:r>
              <a:rPr lang="en-GB" sz="2400" b="1" dirty="0" smtClean="0"/>
              <a:t> Montagu</a:t>
            </a:r>
          </a:p>
          <a:p>
            <a:r>
              <a:rPr lang="en-GB" sz="2400" b="1" dirty="0" smtClean="0"/>
              <a:t>1689-1762</a:t>
            </a:r>
            <a:endParaRPr lang="en-GB" sz="2400" b="1" dirty="0"/>
          </a:p>
        </p:txBody>
      </p:sp>
      <p:pic>
        <p:nvPicPr>
          <p:cNvPr id="12" name="Picture 11" descr="Vaccination 180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188640"/>
            <a:ext cx="9327348" cy="66967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1" grpId="0"/>
      <p:bldP spid="1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16th-century-Tobacco smoking, Dutchman-smoking-a-long-stemmed-pipe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0005" y="-27384"/>
            <a:ext cx="6650347" cy="6858000"/>
          </a:xfrm>
          <a:prstGeom prst="rect">
            <a:avLst/>
          </a:prstGeom>
        </p:spPr>
      </p:pic>
      <p:pic>
        <p:nvPicPr>
          <p:cNvPr id="5" name="Picture 4" descr="Quack doctor 164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188640"/>
            <a:ext cx="8166983" cy="60486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6 Herbal Remedi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60649"/>
            <a:ext cx="7733154" cy="648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othecary shop 17th centur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32048" y="100461"/>
            <a:ext cx="7812360" cy="6530643"/>
          </a:xfrm>
          <a:prstGeom prst="rect">
            <a:avLst/>
          </a:prstGeom>
        </p:spPr>
      </p:pic>
      <p:pic>
        <p:nvPicPr>
          <p:cNvPr id="7" name="Picture 6" descr="Physician;s advertisement, John Russel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0155" y="0"/>
            <a:ext cx="5572125" cy="6858000"/>
          </a:xfrm>
          <a:prstGeom prst="rect">
            <a:avLst/>
          </a:prstGeom>
        </p:spPr>
      </p:pic>
      <p:pic>
        <p:nvPicPr>
          <p:cNvPr id="8" name="Picture 7" descr="Turlington's Balsam of Lif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08511" y="427502"/>
            <a:ext cx="5427785" cy="5953826"/>
          </a:xfrm>
          <a:prstGeom prst="rect">
            <a:avLst/>
          </a:prstGeom>
        </p:spPr>
      </p:pic>
      <p:pic>
        <p:nvPicPr>
          <p:cNvPr id="9" name="Picture 8" descr="18TH CENTURY CONDOMS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35697" y="44624"/>
            <a:ext cx="5112567" cy="6493176"/>
          </a:xfrm>
          <a:prstGeom prst="rect">
            <a:avLst/>
          </a:prstGeom>
        </p:spPr>
      </p:pic>
      <p:pic>
        <p:nvPicPr>
          <p:cNvPr id="10" name="Picture 9" descr="The Hypochondria, Rowlands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108520" y="-99392"/>
            <a:ext cx="9499903" cy="66103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99792" y="6351711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 smtClean="0"/>
              <a:t>The Hypochondriac</a:t>
            </a:r>
            <a:endParaRPr lang="en-GB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74</Words>
  <Application>Microsoft Office PowerPoint</Application>
  <PresentationFormat>On-screen Show (4:3)</PresentationFormat>
  <Paragraphs>24</Paragraphs>
  <Slides>16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The English Household &amp; Family 1500-1800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English Household &amp; Family 1500-1800</dc:title>
  <dc:creator>Sharman</dc:creator>
  <cp:lastModifiedBy>Sharman</cp:lastModifiedBy>
  <cp:revision>122</cp:revision>
  <dcterms:created xsi:type="dcterms:W3CDTF">2018-01-13T07:35:58Z</dcterms:created>
  <dcterms:modified xsi:type="dcterms:W3CDTF">2018-03-05T21:55:31Z</dcterms:modified>
</cp:coreProperties>
</file>