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9" r:id="rId10"/>
    <p:sldId id="257" r:id="rId11"/>
    <p:sldId id="256" r:id="rId12"/>
    <p:sldId id="271" r:id="rId13"/>
    <p:sldId id="260" r:id="rId14"/>
    <p:sldId id="263" r:id="rId15"/>
    <p:sldId id="272" r:id="rId16"/>
    <p:sldId id="273" r:id="rId17"/>
    <p:sldId id="262" r:id="rId18"/>
    <p:sldId id="26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46E58-7351-4930-BFD0-414D16804798}" type="datetimeFigureOut">
              <a:rPr lang="en-GB" smtClean="0"/>
              <a:pPr/>
              <a:t>23/02/2016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E283-ABC3-4E2B-94C9-6A6133714E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30303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Shilbottle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Township in the 17</a:t>
            </a:r>
            <a:r>
              <a:rPr lang="en-GB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century, before enclosure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Shilbottle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194387" cy="571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icester sheep-or-bakewell-leicester-or-dishley-leicester-or-improved-leicester-or-leicester-long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20629"/>
            <a:ext cx="6842022" cy="4637371"/>
          </a:xfrm>
          <a:prstGeom prst="rect">
            <a:avLst/>
          </a:prstGeom>
        </p:spPr>
      </p:pic>
      <p:pic>
        <p:nvPicPr>
          <p:cNvPr id="5" name="Picture 4" descr="Robert Bakew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0"/>
            <a:ext cx="2699792" cy="3362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797803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Robert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Bakewell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and the New Leicester Sheep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1587564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Average weight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animals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old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 Smithfield Market in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London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1700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 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u="sng" dirty="0" smtClean="0">
                <a:latin typeface="Times New Roman" pitchFamily="18" charset="0"/>
                <a:cs typeface="Times New Roman" pitchFamily="18" charset="0"/>
              </a:rPr>
              <a:t>1800</a:t>
            </a:r>
            <a:endParaRPr lang="en-GB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Black cattle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166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kg		360 kg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Sheep  	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kg 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kg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Calves  		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22 kg	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66 kg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	Lambs      		    8 kg 	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22 kg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 William Shiel Do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-1"/>
            <a:ext cx="4824536" cy="6864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rwick Advertiser 2nd October 1841 large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476" y="188640"/>
            <a:ext cx="9234035" cy="6273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1 Ross's  Butcher shop, Spittal - 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0814" y="360040"/>
            <a:ext cx="9244814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der Leicester she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-62236"/>
            <a:ext cx="5256584" cy="687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0 Samuelson harvesting machine 1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117" y="0"/>
            <a:ext cx="8055766" cy="6858000"/>
          </a:xfrm>
          <a:prstGeom prst="rect">
            <a:avLst/>
          </a:prstGeom>
        </p:spPr>
      </p:pic>
      <p:pic>
        <p:nvPicPr>
          <p:cNvPr id="5" name="Picture 4" descr="Barrett 4-horse thrashing machine 1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632"/>
            <a:ext cx="9289152" cy="6685744"/>
          </a:xfrm>
          <a:prstGeom prst="rect">
            <a:avLst/>
          </a:prstGeom>
        </p:spPr>
      </p:pic>
      <p:pic>
        <p:nvPicPr>
          <p:cNvPr id="6" name="Picture 5" descr="040 Steam-powered Thrashing - Eyemouth Muse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9069" y="0"/>
            <a:ext cx="92821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835696" y="277520"/>
            <a:ext cx="6192688" cy="62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Hind’s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Bond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1794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Bailey and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Culley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cows kept, or money in lieu at £3 each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bushels of wheat at 5s each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 bushels of oats at 1s 6d each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bushels barley at 2s 6d each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bushels rye at 3s 4d each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 cows kept, or money in lieu at £3 each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3 bushels of wheat at 5s each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37 bushels of oats at 1s 6d each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12 bushels barley at 2s 6d each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12 bushels rye at 3s 4d each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10 bushels peas at 3s 6d each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24 lbs cast wool at 6d a lb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1 bushel potatoes, planted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A pig tethered   £2  4s  0d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Leading coals  5-6 cart loads  £1  0s  0d</a:t>
            </a:r>
          </a:p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Total   £18  11s  0d a year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548680"/>
            <a:ext cx="864096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Hind’s Bond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1856-7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House rent free, coals led.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Cow  on pasture in summer, kept in 17th November to 12th May.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Straw and 1 ton of hay in winter.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To be allowed to keep a pig shut up.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Wheat 6 new bolls. 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Barley  4 old bolls. 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Oats  6 old bolls.  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Pease and beans  2 old bolls.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£4 stint money.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yards of potato ground prepared for me in field.</a:t>
            </a:r>
          </a:p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To provide a sufficient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woman worker at 10d a day in summer and 8d a day in winter, at 1/6d a day for harvest of 20 days.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 Hind's cottage - Gilly B&amp;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270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20058"/>
            <a:ext cx="4392488" cy="514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LONG NEWTON 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Enclosure (1659)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North West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Field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503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East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Field	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408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South Field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647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West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Fiel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372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Gilbert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Field  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56 acres</a:t>
            </a:r>
          </a:p>
          <a:p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Haver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Close  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   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6 acres</a:t>
            </a: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Ox Pasture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559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South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Moor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580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West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Moor 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92 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Mill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Hill  	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East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Burn Hill 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11 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West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Burn Hill  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  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17 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Batts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9 acres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836712"/>
            <a:ext cx="4320480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LONG NEWTON 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after Enclosure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u="sng" dirty="0">
                <a:latin typeface="Times New Roman" pitchFamily="18" charset="0"/>
                <a:cs typeface="Times New Roman" pitchFamily="18" charset="0"/>
              </a:rPr>
              <a:t>Freehold Farms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John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Fowler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247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William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Hobman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197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Robert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Thorpe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162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Ralph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Colling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158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</a:t>
            </a:r>
          </a:p>
          <a:p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Thomas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Fowler 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  85 acres</a:t>
            </a:r>
          </a:p>
          <a:p>
            <a:endParaRPr lang="en-GB" sz="20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u="sng" dirty="0">
                <a:latin typeface="Times New Roman" pitchFamily="18" charset="0"/>
                <a:cs typeface="Times New Roman" pitchFamily="18" charset="0"/>
              </a:rPr>
              <a:t>Lord of the Manor</a:t>
            </a:r>
          </a:p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Sir George Vanes divided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2,591 acres into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10 leasehold farms of varying size </a:t>
            </a:r>
            <a:endParaRPr lang="en-GB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b="1" u="sng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GB" sz="2000" b="1" u="sng" dirty="0" smtClean="0">
                <a:latin typeface="Times New Roman" pitchFamily="18" charset="0"/>
                <a:cs typeface="Times New Roman" pitchFamily="18" charset="0"/>
              </a:rPr>
              <a:t>Allotments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16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acres total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764704"/>
            <a:ext cx="4104456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99992" y="764704"/>
            <a:ext cx="4320480" cy="52565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3197"/>
            <a:ext cx="9144000" cy="6651605"/>
            <a:chOff x="0" y="103197"/>
            <a:chExt cx="9144000" cy="6651605"/>
          </a:xfrm>
        </p:grpSpPr>
        <p:pic>
          <p:nvPicPr>
            <p:cNvPr id="3" name="Picture 2" descr="Ford Estate c 176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3197"/>
              <a:ext cx="9144000" cy="665160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0" y="188640"/>
              <a:ext cx="5148064" cy="20882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3528" y="620688"/>
            <a:ext cx="47525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Plan of </a:t>
            </a:r>
          </a:p>
          <a:p>
            <a:pPr>
              <a:spcAft>
                <a:spcPts val="600"/>
              </a:spcAft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Delaval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Estates at Ford</a:t>
            </a:r>
          </a:p>
          <a:p>
            <a:pPr>
              <a:spcAft>
                <a:spcPts val="600"/>
              </a:spcAft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circa 1760,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efore Enclosure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mmerston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3197"/>
            <a:ext cx="9144000" cy="6651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45365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Kimmerston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Farm,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1784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ookham Westfield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964487" cy="6482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campment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814151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260648"/>
            <a:ext cx="295232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Plan of Encampment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thro Tull seed drill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1556792"/>
            <a:ext cx="7505059" cy="5328592"/>
          </a:xfrm>
          <a:prstGeom prst="rect">
            <a:avLst/>
          </a:prstGeom>
        </p:spPr>
      </p:pic>
      <p:pic>
        <p:nvPicPr>
          <p:cNvPr id="3" name="Picture 2" descr="Jethro Tull_(agriculturis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8640"/>
            <a:ext cx="1907704" cy="2640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Jethro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Tull’s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Seed Drill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nip townshe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-1"/>
            <a:ext cx="8481627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Viscount Townshend</a:t>
            </a:r>
            <a:endParaRPr lang="en-GB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 Coke inspects his Southdown Sheep ntiii_ang_51569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71" y="0"/>
            <a:ext cx="88920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76056" y="332656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Thomas Coke</a:t>
            </a:r>
          </a:p>
          <a:p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nspecting his Southdown Sheep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324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Sharman</dc:creator>
  <cp:lastModifiedBy>Sharman</cp:lastModifiedBy>
  <cp:revision>59</cp:revision>
  <dcterms:created xsi:type="dcterms:W3CDTF">2016-02-22T15:24:52Z</dcterms:created>
  <dcterms:modified xsi:type="dcterms:W3CDTF">2016-02-23T07:59:32Z</dcterms:modified>
</cp:coreProperties>
</file>