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46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C663E-9D8A-4865-BD95-18E570BF387D}" type="datetimeFigureOut">
              <a:rPr lang="en-GB" smtClean="0"/>
              <a:pPr/>
              <a:t>16/02/2016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AB182-C64E-4A14-9642-C6110A1FA70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C663E-9D8A-4865-BD95-18E570BF387D}" type="datetimeFigureOut">
              <a:rPr lang="en-GB" smtClean="0"/>
              <a:pPr/>
              <a:t>16/02/2016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AB182-C64E-4A14-9642-C6110A1FA70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C663E-9D8A-4865-BD95-18E570BF387D}" type="datetimeFigureOut">
              <a:rPr lang="en-GB" smtClean="0"/>
              <a:pPr/>
              <a:t>16/02/2016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AB182-C64E-4A14-9642-C6110A1FA70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C663E-9D8A-4865-BD95-18E570BF387D}" type="datetimeFigureOut">
              <a:rPr lang="en-GB" smtClean="0"/>
              <a:pPr/>
              <a:t>16/02/2016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AB182-C64E-4A14-9642-C6110A1FA70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C663E-9D8A-4865-BD95-18E570BF387D}" type="datetimeFigureOut">
              <a:rPr lang="en-GB" smtClean="0"/>
              <a:pPr/>
              <a:t>16/02/2016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AB182-C64E-4A14-9642-C6110A1FA70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C663E-9D8A-4865-BD95-18E570BF387D}" type="datetimeFigureOut">
              <a:rPr lang="en-GB" smtClean="0"/>
              <a:pPr/>
              <a:t>16/02/2016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AB182-C64E-4A14-9642-C6110A1FA70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C663E-9D8A-4865-BD95-18E570BF387D}" type="datetimeFigureOut">
              <a:rPr lang="en-GB" smtClean="0"/>
              <a:pPr/>
              <a:t>16/02/2016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AB182-C64E-4A14-9642-C6110A1FA70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C663E-9D8A-4865-BD95-18E570BF387D}" type="datetimeFigureOut">
              <a:rPr lang="en-GB" smtClean="0"/>
              <a:pPr/>
              <a:t>16/02/2016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AB182-C64E-4A14-9642-C6110A1FA70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C663E-9D8A-4865-BD95-18E570BF387D}" type="datetimeFigureOut">
              <a:rPr lang="en-GB" smtClean="0"/>
              <a:pPr/>
              <a:t>16/02/2016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AB182-C64E-4A14-9642-C6110A1FA70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C663E-9D8A-4865-BD95-18E570BF387D}" type="datetimeFigureOut">
              <a:rPr lang="en-GB" smtClean="0"/>
              <a:pPr/>
              <a:t>16/02/2016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AB182-C64E-4A14-9642-C6110A1FA70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C663E-9D8A-4865-BD95-18E570BF387D}" type="datetimeFigureOut">
              <a:rPr lang="en-GB" smtClean="0"/>
              <a:pPr/>
              <a:t>16/02/2016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AB182-C64E-4A14-9642-C6110A1FA70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C663E-9D8A-4865-BD95-18E570BF387D}" type="datetimeFigureOut">
              <a:rPr lang="en-GB" smtClean="0"/>
              <a:pPr/>
              <a:t>16/02/2016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AB182-C64E-4A14-9642-C6110A1FA703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7772400" cy="1470025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Defending the Border</a:t>
            </a:r>
            <a:endParaRPr lang="en-GB" sz="6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Durham Castle 0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564555" cy="7173416"/>
          </a:xfrm>
          <a:prstGeom prst="rect">
            <a:avLst/>
          </a:prstGeom>
        </p:spPr>
      </p:pic>
      <p:pic>
        <p:nvPicPr>
          <p:cNvPr id="5" name="Picture 4" descr="Newcastle Castle 2011 026 (7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-27385"/>
            <a:ext cx="5472608" cy="7296811"/>
          </a:xfrm>
          <a:prstGeom prst="rect">
            <a:avLst/>
          </a:prstGeom>
        </p:spPr>
      </p:pic>
      <p:pic>
        <p:nvPicPr>
          <p:cNvPr id="6" name="Picture 5" descr="Prodhoe Castle not DGS 219407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857250"/>
            <a:ext cx="9564555" cy="5380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rham4 not DG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Lord's Mount 0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Holy Island 9 April 2013 0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967" y="44624"/>
            <a:ext cx="9020537" cy="6765403"/>
          </a:xfrm>
          <a:prstGeom prst="rect">
            <a:avLst/>
          </a:prstGeom>
        </p:spPr>
      </p:pic>
      <p:pic>
        <p:nvPicPr>
          <p:cNvPr id="7" name="Picture 6" descr="Cumberland Bastion flanker 2010 18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Bell Tower from Lord's Mount April 20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mailholm reconstruc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-106361"/>
            <a:ext cx="6799847" cy="6964361"/>
          </a:xfrm>
          <a:prstGeom prst="rect">
            <a:avLst/>
          </a:prstGeom>
        </p:spPr>
      </p:pic>
      <p:pic>
        <p:nvPicPr>
          <p:cNvPr id="4" name="Picture 3" descr="Greenknowe reconstru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2655"/>
            <a:ext cx="4572000" cy="5976563"/>
          </a:xfrm>
          <a:prstGeom prst="rect">
            <a:avLst/>
          </a:prstGeom>
        </p:spPr>
      </p:pic>
      <p:pic>
        <p:nvPicPr>
          <p:cNvPr id="6" name="Picture 5" descr="Greenknowe Tower 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87466" y="260648"/>
            <a:ext cx="4590510" cy="6120680"/>
          </a:xfrm>
          <a:prstGeom prst="rect">
            <a:avLst/>
          </a:prstGeom>
        </p:spPr>
      </p:pic>
      <p:pic>
        <p:nvPicPr>
          <p:cNvPr id="7" name="Picture 6" descr="Greenknowe arcs of fir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079" y="1031068"/>
            <a:ext cx="8861401" cy="4918212"/>
          </a:xfrm>
          <a:prstGeom prst="rect">
            <a:avLst/>
          </a:prstGeom>
        </p:spPr>
      </p:pic>
      <p:pic>
        <p:nvPicPr>
          <p:cNvPr id="8" name="Picture 7" descr="Bastle house plan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2537" y="116632"/>
            <a:ext cx="9038245" cy="6552728"/>
          </a:xfrm>
          <a:prstGeom prst="rect">
            <a:avLst/>
          </a:prstGeom>
        </p:spPr>
      </p:pic>
      <p:pic>
        <p:nvPicPr>
          <p:cNvPr id="12" name="Picture 11" descr="Elsdon Vicar's Pele 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404664"/>
            <a:ext cx="4644516" cy="6192688"/>
          </a:xfrm>
          <a:prstGeom prst="rect">
            <a:avLst/>
          </a:prstGeom>
        </p:spPr>
      </p:pic>
      <p:pic>
        <p:nvPicPr>
          <p:cNvPr id="13" name="Picture 12" descr="Corbridge Vicars Pele (3) not DG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0" y="404664"/>
            <a:ext cx="4641981" cy="6189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 of Border Tow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260648"/>
            <a:ext cx="6582094" cy="62405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54868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Border Towers, circa 1500</a:t>
            </a:r>
            <a:endParaRPr lang="en-GB" b="1" dirty="0"/>
          </a:p>
        </p:txBody>
      </p:sp>
      <p:pic>
        <p:nvPicPr>
          <p:cNvPr id="6" name="Picture 5" descr="Northumberland Towers M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332656"/>
            <a:ext cx="5832648" cy="61583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8024" y="40466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Northumberland Towers, circa 1500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 Bamburgh DG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 descr="Norham Castle pl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89" y="0"/>
            <a:ext cx="9113822" cy="68580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0" y="1124744"/>
            <a:ext cx="8100392" cy="5517260"/>
            <a:chOff x="0" y="1143402"/>
            <a:chExt cx="7956376" cy="5373244"/>
          </a:xfrm>
        </p:grpSpPr>
        <p:pic>
          <p:nvPicPr>
            <p:cNvPr id="17" name="Picture 16" descr="Alnwick_Castle,_1866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143402"/>
              <a:ext cx="7956376" cy="5373244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4644008" y="1196752"/>
              <a:ext cx="3240360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0" name="Picture 19" descr="Alnwick Castle _1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28117" y="0"/>
            <a:ext cx="3515883" cy="2636912"/>
          </a:xfrm>
          <a:prstGeom prst="rect">
            <a:avLst/>
          </a:prstGeom>
        </p:spPr>
      </p:pic>
      <p:pic>
        <p:nvPicPr>
          <p:cNvPr id="21" name="Picture 20" descr="Norham 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00242"/>
            <a:ext cx="9144000" cy="6057515"/>
          </a:xfrm>
          <a:prstGeom prst="rect">
            <a:avLst/>
          </a:prstGeom>
        </p:spPr>
      </p:pic>
      <p:pic>
        <p:nvPicPr>
          <p:cNvPr id="22" name="Picture 21" descr="Wark on Twee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36512" y="1124744"/>
            <a:ext cx="9215890" cy="4536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ches Pl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16287"/>
            <a:ext cx="8569772" cy="6625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260648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467544" y="358780"/>
            <a:ext cx="8352928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5475" algn="l"/>
                <a:tab pos="1684338" algn="l"/>
                <a:tab pos="3297238" algn="l"/>
                <a:tab pos="3527425" algn="l"/>
                <a:tab pos="4765675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</a:tabLst>
            </a:pPr>
            <a:r>
              <a:rPr kumimoji="0" lang="en-GB" sz="20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Holy Island Inventory for </a:t>
            </a:r>
            <a:r>
              <a:rPr kumimoji="0" lang="en-GB" sz="2000" b="1" i="0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Michaelmas</a:t>
            </a:r>
            <a:r>
              <a:rPr kumimoji="0" lang="en-GB" sz="20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1328   (excluding small tithes)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5475" algn="l"/>
                <a:tab pos="1684338" algn="l"/>
                <a:tab pos="3297238" algn="l"/>
                <a:tab pos="3527425" algn="l"/>
                <a:tab pos="4765675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</a:tabLst>
            </a:pPr>
            <a:endParaRPr kumimoji="0" lang="en-GB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5475" algn="l"/>
                <a:tab pos="1684338" algn="l"/>
                <a:tab pos="3297238" algn="l"/>
                <a:tab pos="3527425" algn="l"/>
                <a:tab pos="4765675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</a:tabLst>
            </a:pPr>
            <a:r>
              <a:rPr kumimoji="0" lang="en-GB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Tithe Corn of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: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5475" algn="l"/>
                <a:tab pos="1684338" algn="l"/>
                <a:tab pos="3297238" algn="l"/>
                <a:tab pos="3527425" algn="l"/>
                <a:tab pos="4765675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</a:tabLst>
            </a:pP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Fenham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  	£2  13   4	formerly worth	     £20  0   0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5475" algn="l"/>
                <a:tab pos="1684338" algn="l"/>
                <a:tab pos="3297238" algn="l"/>
                <a:tab pos="3527425" algn="l"/>
                <a:tab pos="4765675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</a:tabLst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Fenwick	  	£3   0    0			     £20  0   0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5475" algn="l"/>
                <a:tab pos="1684338" algn="l"/>
                <a:tab pos="3297238" algn="l"/>
                <a:tab pos="3527425" algn="l"/>
                <a:tab pos="4765675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</a:tabLst>
            </a:pP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Buckton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  	£1   6    8			     £14  0   0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5475" algn="l"/>
                <a:tab pos="1684338" algn="l"/>
                <a:tab pos="3297238" algn="l"/>
                <a:tab pos="3527425" algn="l"/>
                <a:tab pos="4765675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</a:tabLst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Beal	  	£2   0    0			     £17  6   8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5475" algn="l"/>
                <a:tab pos="1684338" algn="l"/>
                <a:tab pos="3297238" algn="l"/>
                <a:tab pos="3527425" algn="l"/>
                <a:tab pos="4765675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</a:tabLst>
            </a:pP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Goswick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  	       6    8			     £20  0   0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5475" algn="l"/>
                <a:tab pos="1684338" algn="l"/>
                <a:tab pos="3297238" algn="l"/>
                <a:tab pos="3527425" algn="l"/>
                <a:tab pos="4765675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</a:tabLst>
            </a:pP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Haggerston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£1   0    0			     £17  6   8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5475" algn="l"/>
                <a:tab pos="1684338" algn="l"/>
                <a:tab pos="3297238" algn="l"/>
                <a:tab pos="3527425" algn="l"/>
                <a:tab pos="4765675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</a:tabLst>
            </a:pP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Scremerston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£1   0    0			     £16  0   0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5475" algn="l"/>
                <a:tab pos="1684338" algn="l"/>
                <a:tab pos="3297238" algn="l"/>
                <a:tab pos="3527425" algn="l"/>
                <a:tab pos="4765675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</a:tabLst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Cheswick	£3   6    8			     £20  0   0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5475" algn="l"/>
                <a:tab pos="1684338" algn="l"/>
                <a:tab pos="3297238" algn="l"/>
                <a:tab pos="3527425" algn="l"/>
                <a:tab pos="4765675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</a:tabLst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Low Linn	 	       8    0			      £8   0   0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5475" algn="l"/>
                <a:tab pos="1684338" algn="l"/>
                <a:tab pos="3297238" algn="l"/>
                <a:tab pos="3527425" algn="l"/>
                <a:tab pos="4765675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</a:tabLst>
            </a:pP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Holburn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	       5    0			      £8   0   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5475" algn="l"/>
                <a:tab pos="1684338" algn="l"/>
                <a:tab pos="3297238" algn="l"/>
                <a:tab pos="3527425" algn="l"/>
                <a:tab pos="4765675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</a:tabLst>
            </a:pP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5475" algn="l"/>
                <a:tab pos="1684338" algn="l"/>
                <a:tab pos="3297238" algn="l"/>
                <a:tab pos="3527425" algn="l"/>
                <a:tab pos="4765675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</a:tabLst>
            </a:pPr>
            <a:r>
              <a:rPr kumimoji="0" lang="en-GB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Land Rents for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: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5475" algn="l"/>
                <a:tab pos="1684338" algn="l"/>
                <a:tab pos="3297238" algn="l"/>
                <a:tab pos="3527425" algn="l"/>
                <a:tab pos="4765675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</a:tabLst>
            </a:pP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Fenham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	£11  10   0			    £19   9    6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5475" algn="l"/>
                <a:tab pos="1684338" algn="l"/>
                <a:tab pos="3297238" algn="l"/>
                <a:tab pos="3527425" algn="l"/>
                <a:tab pos="4765675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</a:tabLst>
            </a:pP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Fenham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Mill	  £4    0   0			      £8   0    0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5475" algn="l"/>
                <a:tab pos="1684338" algn="l"/>
                <a:tab pos="3297238" algn="l"/>
                <a:tab pos="3527425" algn="l"/>
                <a:tab pos="4765675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</a:tabLst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Holy Island	          6   0			      £3   0    0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5475" algn="l"/>
                <a:tab pos="1684338" algn="l"/>
                <a:tab pos="3297238" algn="l"/>
                <a:tab pos="3527425" algn="l"/>
                <a:tab pos="4765675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</a:tabLst>
            </a:pP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Elwick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	  £1  18   4			      £2   5    0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5475" algn="l"/>
                <a:tab pos="1684338" algn="l"/>
                <a:tab pos="3297238" algn="l"/>
                <a:tab pos="3527425" algn="l"/>
                <a:tab pos="4765675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</a:tabLst>
            </a:pP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Tweedmouth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    Nothing			      £4  16   0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5475" algn="l"/>
                <a:tab pos="1684338" algn="l"/>
                <a:tab pos="3297238" algn="l"/>
                <a:tab pos="3527425" algn="l"/>
                <a:tab pos="4765675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</a:tabLst>
            </a:pP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Holburn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	    Nothing			      £2    2   0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5475" algn="l"/>
                <a:tab pos="1684338" algn="l"/>
                <a:tab pos="3297238" algn="l"/>
                <a:tab pos="3527425" algn="l"/>
                <a:tab pos="4765675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</a:tabLst>
            </a:pP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Lowick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	    Nothing			      £1  10   0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5475" algn="l"/>
                <a:tab pos="1684338" algn="l"/>
                <a:tab pos="3297238" algn="l"/>
                <a:tab pos="3527425" algn="l"/>
                <a:tab pos="4765675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</a:tabLst>
            </a:pP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Barmoor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	    Nothing			              6   6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5475" algn="l"/>
                <a:tab pos="1684338" algn="l"/>
                <a:tab pos="3297238" algn="l"/>
                <a:tab pos="3527425" algn="l"/>
                <a:tab pos="4765675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</a:tabLst>
            </a:pP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Bowsden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	    Nothing			      £1  10   0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5475" algn="l"/>
                <a:tab pos="1684338" algn="l"/>
                <a:tab pos="3297238" algn="l"/>
                <a:tab pos="3527425" algn="l"/>
                <a:tab pos="4765675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</a:tabLst>
            </a:pP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Ancroft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	    Nothing			      £2    0   0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5475" algn="l"/>
                <a:tab pos="1684338" algn="l"/>
                <a:tab pos="3297238" algn="l"/>
                <a:tab pos="3527425" algn="l"/>
                <a:tab pos="4765675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</a:tabLst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Cheswick	    Nothing			            10   0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5475" algn="l"/>
                <a:tab pos="1684338" algn="l"/>
                <a:tab pos="3297238" algn="l"/>
                <a:tab pos="3527425" algn="l"/>
                <a:tab pos="4765675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</a:tabLst>
            </a:pP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Kyloe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	    Nothing			      £2    0   0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5475" algn="l"/>
                <a:tab pos="1684338" algn="l"/>
                <a:tab pos="3297238" algn="l"/>
                <a:tab pos="3527425" algn="l"/>
                <a:tab pos="4765675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</a:tabLst>
            </a:pP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Ord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	    Nothing			      £1    0   0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5475" algn="l"/>
                <a:tab pos="1684338" algn="l"/>
                <a:tab pos="3297238" algn="l"/>
                <a:tab pos="3527425" algn="l"/>
                <a:tab pos="4765675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</a:tabLst>
            </a:pP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5475" algn="l"/>
                <a:tab pos="1684338" algn="l"/>
                <a:tab pos="3297238" algn="l"/>
                <a:tab pos="3527425" algn="l"/>
                <a:tab pos="4765675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</a:tabLst>
            </a:pPr>
            <a:r>
              <a:rPr kumimoji="0" lang="en-GB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Total; Income in 1328	£49  </a:t>
            </a:r>
            <a:r>
              <a:rPr lang="en-GB" sz="12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0s</a:t>
            </a:r>
            <a:r>
              <a:rPr kumimoji="0" lang="en-GB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8d		   formerly worth    £209  2s 6d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836712"/>
            <a:ext cx="8820472" cy="4525963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GB" b="1" dirty="0" smtClean="0"/>
              <a:t>Value </a:t>
            </a:r>
            <a:r>
              <a:rPr lang="en-GB" b="1" dirty="0"/>
              <a:t>of </a:t>
            </a:r>
            <a:r>
              <a:rPr lang="en-GB" b="1" dirty="0" err="1"/>
              <a:t>Ponteland</a:t>
            </a:r>
            <a:r>
              <a:rPr lang="en-GB" b="1" dirty="0"/>
              <a:t> </a:t>
            </a:r>
            <a:r>
              <a:rPr lang="en-GB" b="1" dirty="0" smtClean="0"/>
              <a:t>Estate, 1325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b="1" dirty="0"/>
              <a:t>		</a:t>
            </a:r>
            <a:r>
              <a:rPr lang="en-GB" b="1" dirty="0" smtClean="0"/>
              <a:t>		    Value </a:t>
            </a:r>
            <a:r>
              <a:rPr lang="en-GB" b="1" dirty="0"/>
              <a:t>in 1325      </a:t>
            </a:r>
            <a:r>
              <a:rPr lang="en-GB" b="1" dirty="0" smtClean="0"/>
              <a:t>    </a:t>
            </a:r>
            <a:r>
              <a:rPr lang="en-GB" b="1" dirty="0"/>
              <a:t>Formerly worth</a:t>
            </a:r>
            <a:endParaRPr lang="en-GB" dirty="0"/>
          </a:p>
          <a:p>
            <a:pPr>
              <a:buNone/>
            </a:pPr>
            <a:r>
              <a:rPr lang="en-GB" dirty="0"/>
              <a:t>Manor house            </a:t>
            </a:r>
            <a:r>
              <a:rPr lang="en-GB" dirty="0" smtClean="0"/>
              <a:t>                </a:t>
            </a:r>
            <a:r>
              <a:rPr lang="en-GB" dirty="0"/>
              <a:t>6d    </a:t>
            </a:r>
            <a:r>
              <a:rPr lang="en-GB" dirty="0" smtClean="0"/>
              <a:t>   </a:t>
            </a:r>
            <a:r>
              <a:rPr lang="en-GB" dirty="0"/>
              <a:t>	          </a:t>
            </a:r>
            <a:r>
              <a:rPr lang="en-GB" dirty="0" smtClean="0"/>
              <a:t>     10s   </a:t>
            </a:r>
            <a:r>
              <a:rPr lang="en-GB" dirty="0"/>
              <a:t>0d</a:t>
            </a:r>
          </a:p>
          <a:p>
            <a:pPr>
              <a:buNone/>
            </a:pPr>
            <a:r>
              <a:rPr lang="en-GB" dirty="0"/>
              <a:t>Demesne arable	   </a:t>
            </a:r>
            <a:r>
              <a:rPr lang="en-GB" dirty="0" smtClean="0"/>
              <a:t>        13s   </a:t>
            </a:r>
            <a:r>
              <a:rPr lang="en-GB" dirty="0"/>
              <a:t>0d     	</a:t>
            </a:r>
            <a:r>
              <a:rPr lang="en-GB" dirty="0" smtClean="0"/>
              <a:t>         </a:t>
            </a:r>
            <a:r>
              <a:rPr lang="en-GB" dirty="0"/>
              <a:t>£5  16s   9d</a:t>
            </a:r>
          </a:p>
          <a:p>
            <a:pPr>
              <a:buNone/>
            </a:pPr>
            <a:r>
              <a:rPr lang="en-GB" dirty="0"/>
              <a:t>Demesne meadow   </a:t>
            </a:r>
            <a:r>
              <a:rPr lang="en-GB" dirty="0" smtClean="0"/>
              <a:t> </a:t>
            </a:r>
            <a:r>
              <a:rPr lang="en-GB" dirty="0"/>
              <a:t>£1   0s   0d    	</a:t>
            </a:r>
            <a:r>
              <a:rPr lang="en-GB" dirty="0" smtClean="0"/>
              <a:t>       </a:t>
            </a:r>
            <a:r>
              <a:rPr lang="en-GB" dirty="0"/>
              <a:t>£11    8s   0d</a:t>
            </a:r>
          </a:p>
          <a:p>
            <a:pPr>
              <a:buNone/>
            </a:pPr>
            <a:r>
              <a:rPr lang="en-GB" dirty="0"/>
              <a:t>Park		 	          </a:t>
            </a:r>
            <a:r>
              <a:rPr lang="en-GB" dirty="0" smtClean="0"/>
              <a:t>         NIL</a:t>
            </a:r>
            <a:r>
              <a:rPr lang="en-GB" dirty="0"/>
              <a:t>	</a:t>
            </a:r>
            <a:r>
              <a:rPr lang="en-GB" dirty="0" smtClean="0"/>
              <a:t>                  </a:t>
            </a:r>
            <a:r>
              <a:rPr lang="en-GB" dirty="0"/>
              <a:t>6s   8d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1.bp.blogspot.com/-wZ87Zn9gzJA/UEJXk8wxGLI/AAAAAAAABBU/FCxqJd8pV5k/s1600/img0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400" y="-171400"/>
            <a:ext cx="9169120" cy="666936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644008" y="6381328"/>
            <a:ext cx="4320480" cy="4823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ydon Castle 13th c XEX7_007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4048"/>
            <a:ext cx="9144000" cy="5285232"/>
          </a:xfrm>
          <a:prstGeom prst="rect">
            <a:avLst/>
          </a:prstGeom>
        </p:spPr>
      </p:pic>
      <p:pic>
        <p:nvPicPr>
          <p:cNvPr id="16" name="Picture 15" descr="Chillingham Castle plan post-32-1209478111_thum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0"/>
            <a:ext cx="7773263" cy="612068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23528" y="0"/>
            <a:ext cx="8321884" cy="6251832"/>
            <a:chOff x="467545" y="260648"/>
            <a:chExt cx="8321884" cy="6251832"/>
          </a:xfrm>
        </p:grpSpPr>
        <p:pic>
          <p:nvPicPr>
            <p:cNvPr id="17" name="Picture 16" descr="Warkworth Castle Plan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7545" y="260648"/>
              <a:ext cx="8321884" cy="6251832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4572000" y="332656"/>
              <a:ext cx="4176464" cy="11521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0" name="Picture 19" descr="Warkworth_13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nwick Castle Barbican_06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  <p:pic>
        <p:nvPicPr>
          <p:cNvPr id="5" name="Picture 4" descr="Warkworth Castle August 2012 032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5496" y="27384"/>
            <a:ext cx="9144000" cy="6858000"/>
          </a:xfrm>
          <a:prstGeom prst="rect">
            <a:avLst/>
          </a:prstGeom>
        </p:spPr>
      </p:pic>
      <p:pic>
        <p:nvPicPr>
          <p:cNvPr id="7" name="Picture 6" descr="Newcastle Castle 2011 026 (7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13150" y="0"/>
            <a:ext cx="5143500" cy="6858000"/>
          </a:xfrm>
          <a:prstGeom prst="rect">
            <a:avLst/>
          </a:prstGeom>
        </p:spPr>
      </p:pic>
      <p:pic>
        <p:nvPicPr>
          <p:cNvPr id="8" name="Picture 7" descr="Dunstanburgh pla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6658263" cy="66693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88639"/>
            <a:ext cx="3995936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563888" y="6165303"/>
            <a:ext cx="3168352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Plan_of_Dunstanburgh_Castle_gatehous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168" y="4077072"/>
            <a:ext cx="3059832" cy="1886897"/>
          </a:xfrm>
          <a:prstGeom prst="rect">
            <a:avLst/>
          </a:prstGeom>
        </p:spPr>
      </p:pic>
      <p:pic>
        <p:nvPicPr>
          <p:cNvPr id="12" name="Picture 11" descr="Dunstanburgh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96136" y="1406316"/>
            <a:ext cx="3347864" cy="2332042"/>
          </a:xfrm>
          <a:prstGeom prst="rect">
            <a:avLst/>
          </a:prstGeom>
        </p:spPr>
      </p:pic>
      <p:pic>
        <p:nvPicPr>
          <p:cNvPr id="13" name="Picture 12" descr="Etal pla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842726"/>
            <a:ext cx="5724128" cy="6015274"/>
          </a:xfrm>
          <a:prstGeom prst="rect">
            <a:avLst/>
          </a:prstGeom>
        </p:spPr>
      </p:pic>
      <p:pic>
        <p:nvPicPr>
          <p:cNvPr id="14" name="Picture 13" descr="Etal Castle May 201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08104" y="0"/>
            <a:ext cx="3635896" cy="2726922"/>
          </a:xfrm>
          <a:prstGeom prst="rect">
            <a:avLst/>
          </a:prstGeom>
        </p:spPr>
      </p:pic>
      <p:pic>
        <p:nvPicPr>
          <p:cNvPr id="19" name="Picture 18" descr="Bothal not DGS 3471713_e5c3747e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378619"/>
            <a:ext cx="9144000" cy="6100762"/>
          </a:xfrm>
          <a:prstGeom prst="rect">
            <a:avLst/>
          </a:prstGeom>
        </p:spPr>
      </p:pic>
      <p:pic>
        <p:nvPicPr>
          <p:cNvPr id="17" name="Picture 16" descr="Lindisfarne Priory_168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8" name="Picture 17" descr="Ancroft 2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rnard_cast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7373" y="476672"/>
            <a:ext cx="9211373" cy="5861782"/>
          </a:xfrm>
          <a:prstGeom prst="rect">
            <a:avLst/>
          </a:prstGeom>
        </p:spPr>
      </p:pic>
      <p:pic>
        <p:nvPicPr>
          <p:cNvPr id="5" name="Picture 4" descr="Raby castle_over_the_lak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706" y="1628800"/>
            <a:ext cx="8905960" cy="3672408"/>
          </a:xfrm>
          <a:prstGeom prst="rect">
            <a:avLst/>
          </a:prstGeom>
        </p:spPr>
      </p:pic>
      <p:pic>
        <p:nvPicPr>
          <p:cNvPr id="6" name="Picture 5" descr="hylton-castle-he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084" y="0"/>
            <a:ext cx="854783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6632"/>
            <a:ext cx="8496944" cy="6741368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  <a:spcAft>
                <a:spcPts val="500"/>
              </a:spcAft>
              <a:buNone/>
            </a:pP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GROWTH AND LOSS OF THE PERCY FAMILY ESTATES </a:t>
            </a:r>
          </a:p>
          <a:p>
            <a:pPr>
              <a:lnSpc>
                <a:spcPct val="120000"/>
              </a:lnSpc>
              <a:spcAft>
                <a:spcPts val="800"/>
              </a:spcAft>
              <a:buNone/>
            </a:pP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1067	  William "</a:t>
            </a:r>
            <a:r>
              <a:rPr lang="en-GB" sz="4800" b="1" dirty="0" err="1" smtClean="0">
                <a:latin typeface="Times New Roman" pitchFamily="18" charset="0"/>
                <a:cs typeface="Times New Roman" pitchFamily="18" charset="0"/>
              </a:rPr>
              <a:t>Alsgernons</a:t>
            </a: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" Percy given estates in north and west Yorkshire by King William I.</a:t>
            </a:r>
          </a:p>
          <a:p>
            <a:pPr indent="-1080000">
              <a:lnSpc>
                <a:spcPct val="120000"/>
              </a:lnSpc>
              <a:spcAft>
                <a:spcPts val="800"/>
              </a:spcAft>
              <a:buNone/>
            </a:pP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1087	  William de Percy's  holdings comprised </a:t>
            </a:r>
            <a:r>
              <a:rPr lang="en-GB" sz="4800" b="1" dirty="0" err="1" smtClean="0">
                <a:latin typeface="Times New Roman" pitchFamily="18" charset="0"/>
                <a:cs typeface="Times New Roman" pitchFamily="18" charset="0"/>
              </a:rPr>
              <a:t>Hambledon</a:t>
            </a: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 in Hampshire, 32 manors in Lincolnshire and 86 manors  in Yorkshire, including </a:t>
            </a:r>
            <a:r>
              <a:rPr lang="en-GB" sz="4800" b="1" dirty="0" err="1" smtClean="0">
                <a:latin typeface="Times New Roman" pitchFamily="18" charset="0"/>
                <a:cs typeface="Times New Roman" pitchFamily="18" charset="0"/>
              </a:rPr>
              <a:t>Topcliffe</a:t>
            </a: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, Whitby and </a:t>
            </a:r>
            <a:r>
              <a:rPr lang="en-GB" sz="4800" b="1" dirty="0" err="1" smtClean="0">
                <a:latin typeface="Times New Roman" pitchFamily="18" charset="0"/>
                <a:cs typeface="Times New Roman" pitchFamily="18" charset="0"/>
              </a:rPr>
              <a:t>Spofforth</a:t>
            </a: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800"/>
              </a:spcAft>
              <a:buNone/>
            </a:pP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1138	  William Percy granted Barony of </a:t>
            </a:r>
            <a:r>
              <a:rPr lang="en-GB" sz="4800" b="1" dirty="0" err="1" smtClean="0">
                <a:latin typeface="Times New Roman" pitchFamily="18" charset="0"/>
                <a:cs typeface="Times New Roman" pitchFamily="18" charset="0"/>
              </a:rPr>
              <a:t>Petworth</a:t>
            </a: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, Sussex, for service at the Battle of The Standards (</a:t>
            </a:r>
            <a:r>
              <a:rPr lang="en-GB" sz="4800" b="1" dirty="0" err="1" smtClean="0">
                <a:latin typeface="Times New Roman" pitchFamily="18" charset="0"/>
                <a:cs typeface="Times New Roman" pitchFamily="18" charset="0"/>
              </a:rPr>
              <a:t>Northallerton</a:t>
            </a: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>
              <a:lnSpc>
                <a:spcPct val="120000"/>
              </a:lnSpc>
              <a:spcAft>
                <a:spcPts val="800"/>
              </a:spcAft>
              <a:buNone/>
            </a:pP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1166	  Percy estates valued at 36 Knights' Fees.</a:t>
            </a:r>
          </a:p>
          <a:p>
            <a:pPr>
              <a:lnSpc>
                <a:spcPct val="120000"/>
              </a:lnSpc>
              <a:spcAft>
                <a:spcPts val="800"/>
              </a:spcAft>
              <a:buNone/>
            </a:pP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1309	  Henry Percy II purchases the Barony of </a:t>
            </a:r>
            <a:r>
              <a:rPr lang="en-GB" sz="4800" b="1" dirty="0" err="1" smtClean="0">
                <a:latin typeface="Times New Roman" pitchFamily="18" charset="0"/>
                <a:cs typeface="Times New Roman" pitchFamily="18" charset="0"/>
              </a:rPr>
              <a:t>Alnwick</a:t>
            </a: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 from Bishop Antony </a:t>
            </a:r>
            <a:r>
              <a:rPr lang="en-GB" sz="4800" b="1" dirty="0" err="1" smtClean="0">
                <a:latin typeface="Times New Roman" pitchFamily="18" charset="0"/>
                <a:cs typeface="Times New Roman" pitchFamily="18" charset="0"/>
              </a:rPr>
              <a:t>Bek</a:t>
            </a: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 of Durham (trustee of the </a:t>
            </a:r>
            <a:r>
              <a:rPr lang="en-GB" sz="4800" b="1" dirty="0" err="1" smtClean="0">
                <a:latin typeface="Times New Roman" pitchFamily="18" charset="0"/>
                <a:cs typeface="Times New Roman" pitchFamily="18" charset="0"/>
              </a:rPr>
              <a:t>Vesci</a:t>
            </a: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 estate).</a:t>
            </a:r>
          </a:p>
          <a:p>
            <a:pPr>
              <a:lnSpc>
                <a:spcPct val="120000"/>
              </a:lnSpc>
              <a:spcAft>
                <a:spcPts val="800"/>
              </a:spcAft>
              <a:buNone/>
            </a:pP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1332	  Barony of </a:t>
            </a:r>
            <a:r>
              <a:rPr lang="en-GB" sz="4800" b="1" dirty="0" err="1" smtClean="0">
                <a:latin typeface="Times New Roman" pitchFamily="18" charset="0"/>
                <a:cs typeface="Times New Roman" pitchFamily="18" charset="0"/>
              </a:rPr>
              <a:t>Warkworth</a:t>
            </a: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 granted to Henry Percy by King Edward III, for service.</a:t>
            </a:r>
          </a:p>
          <a:p>
            <a:pPr>
              <a:lnSpc>
                <a:spcPct val="120000"/>
              </a:lnSpc>
              <a:spcAft>
                <a:spcPts val="800"/>
              </a:spcAft>
              <a:buNone/>
            </a:pP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1333	  </a:t>
            </a:r>
            <a:r>
              <a:rPr lang="en-GB" sz="4800" b="1" dirty="0" err="1" smtClean="0">
                <a:latin typeface="Times New Roman" pitchFamily="18" charset="0"/>
                <a:cs typeface="Times New Roman" pitchFamily="18" charset="0"/>
              </a:rPr>
              <a:t>Serjeanty</a:t>
            </a: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n-GB" sz="4800" b="1" dirty="0" err="1" smtClean="0">
                <a:latin typeface="Times New Roman" pitchFamily="18" charset="0"/>
                <a:cs typeface="Times New Roman" pitchFamily="18" charset="0"/>
              </a:rPr>
              <a:t>Beanley</a:t>
            </a: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, forfeited by Patrick Earl of Dunbar and March, granted to Henry Percy by King Edward III.</a:t>
            </a:r>
          </a:p>
          <a:p>
            <a:pPr>
              <a:lnSpc>
                <a:spcPct val="120000"/>
              </a:lnSpc>
              <a:spcAft>
                <a:spcPts val="800"/>
              </a:spcAft>
              <a:buNone/>
            </a:pP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1377	  Henry Percy created Earl of Northumberland by Richard II.</a:t>
            </a:r>
          </a:p>
          <a:p>
            <a:pPr>
              <a:lnSpc>
                <a:spcPct val="120000"/>
              </a:lnSpc>
              <a:spcAft>
                <a:spcPts val="800"/>
              </a:spcAft>
              <a:buNone/>
            </a:pP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1381	  Baronies of Langley and Prudhoe, and </a:t>
            </a:r>
            <a:r>
              <a:rPr lang="en-GB" sz="4800" b="1" dirty="0" err="1" smtClean="0">
                <a:latin typeface="Times New Roman" pitchFamily="18" charset="0"/>
                <a:cs typeface="Times New Roman" pitchFamily="18" charset="0"/>
              </a:rPr>
              <a:t>Cockermouth</a:t>
            </a: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 in Cumbria, gained through marriage of Earl of Northumberland to Maud Lucy, widow of Gilbert de </a:t>
            </a:r>
            <a:r>
              <a:rPr lang="en-GB" sz="4800" b="1" dirty="0" err="1" smtClean="0">
                <a:latin typeface="Times New Roman" pitchFamily="18" charset="0"/>
                <a:cs typeface="Times New Roman" pitchFamily="18" charset="0"/>
              </a:rPr>
              <a:t>Umfraville</a:t>
            </a: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 and heiress to the Lucy and </a:t>
            </a:r>
            <a:r>
              <a:rPr lang="en-GB" sz="4800" b="1" dirty="0" err="1" smtClean="0">
                <a:latin typeface="Times New Roman" pitchFamily="18" charset="0"/>
                <a:cs typeface="Times New Roman" pitchFamily="18" charset="0"/>
              </a:rPr>
              <a:t>Umfraville</a:t>
            </a: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 estates.</a:t>
            </a:r>
          </a:p>
          <a:p>
            <a:pPr>
              <a:lnSpc>
                <a:spcPct val="120000"/>
              </a:lnSpc>
              <a:spcAft>
                <a:spcPts val="800"/>
              </a:spcAft>
              <a:buNone/>
            </a:pP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1403	  Barony of Mitford gained by marriage of 1st Earl's sons to the heiresses to the Earl of Angus.</a:t>
            </a:r>
          </a:p>
          <a:p>
            <a:pPr>
              <a:lnSpc>
                <a:spcPct val="120000"/>
              </a:lnSpc>
              <a:spcAft>
                <a:spcPts val="800"/>
              </a:spcAft>
              <a:buNone/>
            </a:pP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1405	  First Earl of Northumberland's estates forfeited for rebellion.</a:t>
            </a:r>
          </a:p>
          <a:p>
            <a:pPr>
              <a:lnSpc>
                <a:spcPct val="120000"/>
              </a:lnSpc>
              <a:spcAft>
                <a:spcPts val="800"/>
              </a:spcAft>
              <a:buNone/>
            </a:pP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1416	  2nd Earl of Northumberland regains estates, except Prudhoe and </a:t>
            </a:r>
            <a:r>
              <a:rPr lang="en-GB" sz="4800" b="1" dirty="0" err="1" smtClean="0">
                <a:latin typeface="Times New Roman" pitchFamily="18" charset="0"/>
                <a:cs typeface="Times New Roman" pitchFamily="18" charset="0"/>
              </a:rPr>
              <a:t>Beanley</a:t>
            </a: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800"/>
              </a:spcAft>
              <a:buNone/>
            </a:pP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1441	  2nd Earl regains Prudhoe.</a:t>
            </a:r>
          </a:p>
          <a:p>
            <a:pPr>
              <a:lnSpc>
                <a:spcPct val="120000"/>
              </a:lnSpc>
              <a:spcAft>
                <a:spcPts val="800"/>
              </a:spcAft>
              <a:buNone/>
            </a:pP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1461	  2nd Earl killed at Battle of </a:t>
            </a:r>
            <a:r>
              <a:rPr lang="en-GB" sz="4800" b="1" dirty="0" err="1" smtClean="0">
                <a:latin typeface="Times New Roman" pitchFamily="18" charset="0"/>
                <a:cs typeface="Times New Roman" pitchFamily="18" charset="0"/>
              </a:rPr>
              <a:t>Towton</a:t>
            </a: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;  Percy estates forfeited to the Crown.</a:t>
            </a:r>
          </a:p>
          <a:p>
            <a:pPr>
              <a:lnSpc>
                <a:spcPct val="120000"/>
              </a:lnSpc>
              <a:spcAft>
                <a:spcPts val="800"/>
              </a:spcAft>
              <a:buNone/>
            </a:pP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1471	  Titles and estates restored to the 4th Earl.</a:t>
            </a:r>
          </a:p>
          <a:p>
            <a:pPr>
              <a:lnSpc>
                <a:spcPct val="120000"/>
              </a:lnSpc>
              <a:spcAft>
                <a:spcPts val="800"/>
              </a:spcAft>
              <a:buNone/>
            </a:pP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1484	  </a:t>
            </a:r>
            <a:r>
              <a:rPr lang="en-GB" sz="4800" b="1" dirty="0" err="1" smtClean="0">
                <a:latin typeface="Times New Roman" pitchFamily="18" charset="0"/>
                <a:cs typeface="Times New Roman" pitchFamily="18" charset="0"/>
              </a:rPr>
              <a:t>Poynings</a:t>
            </a: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 family estates in Somerset, Dorset, Surrey, Sussex, Norfolk and Suffolk gained on the death of Eleanor, widow of 3rd Earl of Northumberland.</a:t>
            </a:r>
          </a:p>
          <a:p>
            <a:pPr>
              <a:lnSpc>
                <a:spcPct val="120000"/>
              </a:lnSpc>
              <a:spcAft>
                <a:spcPts val="800"/>
              </a:spcAft>
              <a:buNone/>
            </a:pP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1535	  Earl of Northumberland's estates pass to the Crown on the death of 6th Earl, without direct heir.</a:t>
            </a:r>
          </a:p>
          <a:p>
            <a:pPr>
              <a:lnSpc>
                <a:spcPct val="120000"/>
              </a:lnSpc>
              <a:spcAft>
                <a:spcPts val="800"/>
              </a:spcAft>
              <a:buNone/>
            </a:pP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1557	  Percy family regains titles and estates of Earls of Northumberland.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44</Words>
  <Application>Microsoft Office PowerPoint</Application>
  <PresentationFormat>On-screen Show (4:3)</PresentationFormat>
  <Paragraphs>59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Defending the Border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Defending the Border</dc:title>
  <dc:creator>Sharman</dc:creator>
  <cp:lastModifiedBy>Sharman</cp:lastModifiedBy>
  <cp:revision>40</cp:revision>
  <dcterms:created xsi:type="dcterms:W3CDTF">2016-02-15T16:57:15Z</dcterms:created>
  <dcterms:modified xsi:type="dcterms:W3CDTF">2016-02-16T08:14:26Z</dcterms:modified>
</cp:coreProperties>
</file>