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6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04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BDE5B5-55D2-4C18-B580-7E6B3505C182}" type="datetimeFigureOut">
              <a:rPr lang="en-GB" smtClean="0"/>
              <a:pPr/>
              <a:t>08/02/2016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D70A73-A665-4E83-99E7-BC4A50A6E50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D70A73-A665-4E83-99E7-BC4A50A6E50D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657F9-E96B-4E5C-A662-4E447F1FD315}" type="datetimeFigureOut">
              <a:rPr lang="en-GB" smtClean="0"/>
              <a:pPr/>
              <a:t>08/02/2016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A8F2A-561B-4948-A850-648B1DCF4BA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657F9-E96B-4E5C-A662-4E447F1FD315}" type="datetimeFigureOut">
              <a:rPr lang="en-GB" smtClean="0"/>
              <a:pPr/>
              <a:t>08/02/2016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A8F2A-561B-4948-A850-648B1DCF4BA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657F9-E96B-4E5C-A662-4E447F1FD315}" type="datetimeFigureOut">
              <a:rPr lang="en-GB" smtClean="0"/>
              <a:pPr/>
              <a:t>08/02/2016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A8F2A-561B-4948-A850-648B1DCF4BA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657F9-E96B-4E5C-A662-4E447F1FD315}" type="datetimeFigureOut">
              <a:rPr lang="en-GB" smtClean="0"/>
              <a:pPr/>
              <a:t>08/02/2016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A8F2A-561B-4948-A850-648B1DCF4BA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657F9-E96B-4E5C-A662-4E447F1FD315}" type="datetimeFigureOut">
              <a:rPr lang="en-GB" smtClean="0"/>
              <a:pPr/>
              <a:t>08/02/2016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A8F2A-561B-4948-A850-648B1DCF4BA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657F9-E96B-4E5C-A662-4E447F1FD315}" type="datetimeFigureOut">
              <a:rPr lang="en-GB" smtClean="0"/>
              <a:pPr/>
              <a:t>08/02/2016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A8F2A-561B-4948-A850-648B1DCF4BA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657F9-E96B-4E5C-A662-4E447F1FD315}" type="datetimeFigureOut">
              <a:rPr lang="en-GB" smtClean="0"/>
              <a:pPr/>
              <a:t>08/02/2016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A8F2A-561B-4948-A850-648B1DCF4BA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657F9-E96B-4E5C-A662-4E447F1FD315}" type="datetimeFigureOut">
              <a:rPr lang="en-GB" smtClean="0"/>
              <a:pPr/>
              <a:t>08/02/2016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A8F2A-561B-4948-A850-648B1DCF4BA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657F9-E96B-4E5C-A662-4E447F1FD315}" type="datetimeFigureOut">
              <a:rPr lang="en-GB" smtClean="0"/>
              <a:pPr/>
              <a:t>08/02/2016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A8F2A-561B-4948-A850-648B1DCF4BA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657F9-E96B-4E5C-A662-4E447F1FD315}" type="datetimeFigureOut">
              <a:rPr lang="en-GB" smtClean="0"/>
              <a:pPr/>
              <a:t>08/02/2016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A8F2A-561B-4948-A850-648B1DCF4BA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657F9-E96B-4E5C-A662-4E447F1FD315}" type="datetimeFigureOut">
              <a:rPr lang="en-GB" smtClean="0"/>
              <a:pPr/>
              <a:t>08/02/2016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A8F2A-561B-4948-A850-648B1DCF4BA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E657F9-E96B-4E5C-A662-4E447F1FD315}" type="datetimeFigureOut">
              <a:rPr lang="en-GB" smtClean="0"/>
              <a:pPr/>
              <a:t>08/02/2016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A8F2A-561B-4948-A850-648B1DCF4BA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435280" cy="6120680"/>
          </a:xfrm>
        </p:spPr>
        <p:txBody>
          <a:bodyPr>
            <a:normAutofit fontScale="25000" lnSpcReduction="20000"/>
          </a:bodyPr>
          <a:lstStyle/>
          <a:p>
            <a:pPr>
              <a:spcAft>
                <a:spcPts val="500"/>
              </a:spcAft>
              <a:buNone/>
            </a:pPr>
            <a:r>
              <a:rPr lang="en-GB" sz="6400" b="1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GB" sz="6400" b="1" dirty="0" smtClean="0">
                <a:latin typeface="Times New Roman" pitchFamily="18" charset="0"/>
                <a:cs typeface="Times New Roman" pitchFamily="18" charset="0"/>
              </a:rPr>
              <a:t>PRIVILEGES </a:t>
            </a:r>
            <a:r>
              <a:rPr lang="en-GB" sz="6400" b="1" dirty="0">
                <a:latin typeface="Times New Roman" pitchFamily="18" charset="0"/>
                <a:cs typeface="Times New Roman" pitchFamily="18" charset="0"/>
              </a:rPr>
              <a:t>OF THE PRINCE BISHOP </a:t>
            </a:r>
            <a:r>
              <a:rPr lang="en-GB" sz="6400" b="1" dirty="0" smtClean="0">
                <a:latin typeface="Times New Roman" pitchFamily="18" charset="0"/>
                <a:cs typeface="Times New Roman" pitchFamily="18" charset="0"/>
              </a:rPr>
              <a:t>INCLUDED</a:t>
            </a:r>
            <a:endParaRPr lang="en-GB" sz="64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</a:pPr>
            <a:r>
              <a:rPr lang="en-GB" sz="5600" b="1" dirty="0">
                <a:latin typeface="Times New Roman" pitchFamily="18" charset="0"/>
                <a:cs typeface="Times New Roman" pitchFamily="18" charset="0"/>
              </a:rPr>
              <a:t>Immunity from taxation</a:t>
            </a:r>
            <a:endParaRPr lang="en-GB" sz="56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</a:pPr>
            <a:r>
              <a:rPr lang="en-GB" sz="5600" b="1" dirty="0">
                <a:latin typeface="Times New Roman" pitchFamily="18" charset="0"/>
                <a:cs typeface="Times New Roman" pitchFamily="18" charset="0"/>
              </a:rPr>
              <a:t>The right to have an Episcopal mint </a:t>
            </a:r>
            <a:endParaRPr lang="en-GB" sz="56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</a:pPr>
            <a:r>
              <a:rPr lang="en-GB" sz="5600" b="1" dirty="0">
                <a:latin typeface="Times New Roman" pitchFamily="18" charset="0"/>
                <a:cs typeface="Times New Roman" pitchFamily="18" charset="0"/>
              </a:rPr>
              <a:t>Chancery for the issue of charters and writs </a:t>
            </a:r>
            <a:endParaRPr lang="en-GB" sz="56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</a:pPr>
            <a:r>
              <a:rPr lang="en-GB" sz="5600" b="1" dirty="0">
                <a:latin typeface="Times New Roman" pitchFamily="18" charset="0"/>
                <a:cs typeface="Times New Roman" pitchFamily="18" charset="0"/>
              </a:rPr>
              <a:t>Right </a:t>
            </a:r>
            <a:r>
              <a:rPr lang="en-GB" sz="5600" b="1" dirty="0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GB" sz="5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5600" b="1" dirty="0">
                <a:latin typeface="Times New Roman" pitchFamily="18" charset="0"/>
                <a:cs typeface="Times New Roman" pitchFamily="18" charset="0"/>
              </a:rPr>
              <a:t>appoint justices of the peace  </a:t>
            </a:r>
            <a:endParaRPr lang="en-GB" sz="56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</a:pPr>
            <a:r>
              <a:rPr lang="en-GB" sz="5600" b="1" dirty="0">
                <a:latin typeface="Times New Roman" pitchFamily="18" charset="0"/>
                <a:cs typeface="Times New Roman" pitchFamily="18" charset="0"/>
              </a:rPr>
              <a:t>The right to outlaw or pardon life and limb of persons convicted in the bishop's courts </a:t>
            </a:r>
            <a:endParaRPr lang="en-GB" sz="56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</a:pPr>
            <a:r>
              <a:rPr lang="en-GB" sz="5600" b="1" dirty="0">
                <a:latin typeface="Times New Roman" pitchFamily="18" charset="0"/>
                <a:cs typeface="Times New Roman" pitchFamily="18" charset="0"/>
              </a:rPr>
              <a:t>The keeping of gallows, tumbrel and pillories</a:t>
            </a:r>
            <a:endParaRPr lang="en-GB" sz="56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</a:pPr>
            <a:r>
              <a:rPr lang="en-GB" sz="5600" b="1" dirty="0" err="1">
                <a:latin typeface="Times New Roman" pitchFamily="18" charset="0"/>
                <a:cs typeface="Times New Roman" pitchFamily="18" charset="0"/>
              </a:rPr>
              <a:t>Wardship</a:t>
            </a:r>
            <a:r>
              <a:rPr lang="en-GB" sz="5600" b="1" dirty="0">
                <a:latin typeface="Times New Roman" pitchFamily="18" charset="0"/>
                <a:cs typeface="Times New Roman" pitchFamily="18" charset="0"/>
              </a:rPr>
              <a:t> of the estates of minors after death of tenants  </a:t>
            </a:r>
            <a:endParaRPr lang="en-GB" sz="56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</a:pPr>
            <a:r>
              <a:rPr lang="en-GB" sz="5600" b="1" dirty="0">
                <a:latin typeface="Times New Roman" pitchFamily="18" charset="0"/>
                <a:cs typeface="Times New Roman" pitchFamily="18" charset="0"/>
              </a:rPr>
              <a:t>Escheat, which is the acquiring of estates left when </a:t>
            </a:r>
            <a:r>
              <a:rPr lang="en-GB" sz="5600" b="1" dirty="0" smtClean="0">
                <a:latin typeface="Times New Roman" pitchFamily="18" charset="0"/>
                <a:cs typeface="Times New Roman" pitchFamily="18" charset="0"/>
              </a:rPr>
              <a:t>a tenant </a:t>
            </a:r>
            <a:r>
              <a:rPr lang="en-GB" sz="5600" b="1" dirty="0">
                <a:latin typeface="Times New Roman" pitchFamily="18" charset="0"/>
                <a:cs typeface="Times New Roman" pitchFamily="18" charset="0"/>
              </a:rPr>
              <a:t>dies intestate  </a:t>
            </a:r>
            <a:endParaRPr lang="en-GB" sz="56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</a:pPr>
            <a:r>
              <a:rPr lang="en-GB" sz="5600" b="1" dirty="0" err="1">
                <a:latin typeface="Times New Roman" pitchFamily="18" charset="0"/>
                <a:cs typeface="Times New Roman" pitchFamily="18" charset="0"/>
              </a:rPr>
              <a:t>Deodand</a:t>
            </a:r>
            <a:r>
              <a:rPr lang="en-GB" sz="5600" b="1" dirty="0">
                <a:latin typeface="Times New Roman" pitchFamily="18" charset="0"/>
                <a:cs typeface="Times New Roman" pitchFamily="18" charset="0"/>
              </a:rPr>
              <a:t>  - the right to seize an object that had caused </a:t>
            </a:r>
            <a:r>
              <a:rPr lang="en-GB" sz="5600" b="1" dirty="0" smtClean="0">
                <a:latin typeface="Times New Roman" pitchFamily="18" charset="0"/>
                <a:cs typeface="Times New Roman" pitchFamily="18" charset="0"/>
              </a:rPr>
              <a:t>the death </a:t>
            </a:r>
            <a:r>
              <a:rPr lang="en-GB" sz="5600" b="1" dirty="0">
                <a:latin typeface="Times New Roman" pitchFamily="18" charset="0"/>
                <a:cs typeface="Times New Roman" pitchFamily="18" charset="0"/>
              </a:rPr>
              <a:t>of a human being  </a:t>
            </a:r>
            <a:endParaRPr lang="en-GB" sz="56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</a:pPr>
            <a:r>
              <a:rPr lang="en-GB" sz="5600" b="1" dirty="0">
                <a:latin typeface="Times New Roman" pitchFamily="18" charset="0"/>
                <a:cs typeface="Times New Roman" pitchFamily="18" charset="0"/>
              </a:rPr>
              <a:t>Treasure Trove; </a:t>
            </a:r>
            <a:endParaRPr lang="en-GB" sz="56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</a:pPr>
            <a:r>
              <a:rPr lang="en-GB" sz="5600" b="1" dirty="0">
                <a:latin typeface="Times New Roman" pitchFamily="18" charset="0"/>
                <a:cs typeface="Times New Roman" pitchFamily="18" charset="0"/>
              </a:rPr>
              <a:t>The right to </a:t>
            </a:r>
            <a:r>
              <a:rPr lang="en-GB" sz="5600" b="1" dirty="0" smtClean="0">
                <a:latin typeface="Times New Roman" pitchFamily="18" charset="0"/>
                <a:cs typeface="Times New Roman" pitchFamily="18" charset="0"/>
              </a:rPr>
              <a:t>royal </a:t>
            </a:r>
            <a:r>
              <a:rPr lang="en-GB" sz="5600" b="1" dirty="0">
                <a:latin typeface="Times New Roman" pitchFamily="18" charset="0"/>
                <a:cs typeface="Times New Roman" pitchFamily="18" charset="0"/>
              </a:rPr>
              <a:t>fish and wreck  </a:t>
            </a:r>
            <a:endParaRPr lang="en-GB" sz="56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</a:pPr>
            <a:r>
              <a:rPr lang="en-GB" sz="5600" b="1" dirty="0">
                <a:latin typeface="Times New Roman" pitchFamily="18" charset="0"/>
                <a:cs typeface="Times New Roman" pitchFamily="18" charset="0"/>
              </a:rPr>
              <a:t>Free warren  </a:t>
            </a:r>
            <a:r>
              <a:rPr lang="en-GB" sz="5600" b="1" dirty="0" smtClean="0">
                <a:latin typeface="Times New Roman" pitchFamily="18" charset="0"/>
                <a:cs typeface="Times New Roman" pitchFamily="18" charset="0"/>
              </a:rPr>
              <a:t>(the right to hunt and kill game)</a:t>
            </a:r>
            <a:endParaRPr lang="en-GB" sz="56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</a:pPr>
            <a:r>
              <a:rPr lang="en-GB" sz="5600" b="1" dirty="0">
                <a:latin typeface="Times New Roman" pitchFamily="18" charset="0"/>
                <a:cs typeface="Times New Roman" pitchFamily="18" charset="0"/>
              </a:rPr>
              <a:t>Forest Law, protecting </a:t>
            </a:r>
            <a:r>
              <a:rPr lang="en-GB" sz="5600" b="1" dirty="0" err="1">
                <a:latin typeface="Times New Roman" pitchFamily="18" charset="0"/>
                <a:cs typeface="Times New Roman" pitchFamily="18" charset="0"/>
              </a:rPr>
              <a:t>vert</a:t>
            </a:r>
            <a:r>
              <a:rPr lang="en-GB" sz="5600" b="1" dirty="0">
                <a:latin typeface="Times New Roman" pitchFamily="18" charset="0"/>
                <a:cs typeface="Times New Roman" pitchFamily="18" charset="0"/>
              </a:rPr>
              <a:t> and venison for the bishop's use  </a:t>
            </a:r>
            <a:endParaRPr lang="en-GB" sz="56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</a:pPr>
            <a:r>
              <a:rPr lang="en-GB" sz="5600" b="1" dirty="0">
                <a:latin typeface="Times New Roman" pitchFamily="18" charset="0"/>
                <a:cs typeface="Times New Roman" pitchFamily="18" charset="0"/>
              </a:rPr>
              <a:t>Control of hunting, mining, timber and fuel in the bishop's forests and on common ground </a:t>
            </a:r>
            <a:endParaRPr lang="en-GB" sz="56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</a:pPr>
            <a:r>
              <a:rPr lang="en-GB" sz="5600" b="1" dirty="0">
                <a:latin typeface="Times New Roman" pitchFamily="18" charset="0"/>
                <a:cs typeface="Times New Roman" pitchFamily="18" charset="0"/>
              </a:rPr>
              <a:t>Proprietorship of all mines, base, precious or coal </a:t>
            </a:r>
            <a:endParaRPr lang="en-GB" sz="56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</a:pPr>
            <a:r>
              <a:rPr lang="en-GB" sz="5600" b="1" dirty="0">
                <a:latin typeface="Times New Roman" pitchFamily="18" charset="0"/>
                <a:cs typeface="Times New Roman" pitchFamily="18" charset="0"/>
              </a:rPr>
              <a:t>Right to seize lands forfeited for treason</a:t>
            </a:r>
            <a:endParaRPr lang="en-GB" sz="5600" dirty="0">
              <a:latin typeface="Times New Roman" pitchFamily="18" charset="0"/>
              <a:cs typeface="Times New Roman" pitchFamily="18" charset="0"/>
            </a:endParaRPr>
          </a:p>
          <a:p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620688"/>
            <a:ext cx="5040560" cy="61206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latin typeface="Times New Roman" pitchFamily="18" charset="0"/>
                <a:cs typeface="Times New Roman" pitchFamily="18" charset="0"/>
              </a:rPr>
              <a:t>RECTORY</a:t>
            </a:r>
            <a:endParaRPr lang="en-GB" sz="1200" b="1" u="sng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GB" sz="1200" dirty="0">
                <a:latin typeface="Times New Roman" pitchFamily="18" charset="0"/>
                <a:cs typeface="Times New Roman" pitchFamily="18" charset="0"/>
              </a:rPr>
              <a:t>Garb tithe of 13 townships			</a:t>
            </a:r>
            <a:r>
              <a:rPr lang="en-GB" sz="1200" dirty="0" smtClean="0">
                <a:latin typeface="Times New Roman" pitchFamily="18" charset="0"/>
                <a:cs typeface="Times New Roman" pitchFamily="18" charset="0"/>
              </a:rPr>
              <a:t>£107  </a:t>
            </a:r>
            <a:r>
              <a:rPr lang="en-GB" sz="1200" dirty="0">
                <a:latin typeface="Times New Roman" pitchFamily="18" charset="0"/>
                <a:cs typeface="Times New Roman" pitchFamily="18" charset="0"/>
              </a:rPr>
              <a:t>13s  4d</a:t>
            </a:r>
          </a:p>
          <a:p>
            <a:r>
              <a:rPr lang="en-GB" sz="1200" dirty="0">
                <a:latin typeface="Times New Roman" pitchFamily="18" charset="0"/>
                <a:cs typeface="Times New Roman" pitchFamily="18" charset="0"/>
              </a:rPr>
              <a:t>Tithes of lambs and wool		   	</a:t>
            </a:r>
            <a:r>
              <a:rPr lang="en-GB" sz="12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GB" sz="1200" dirty="0">
                <a:latin typeface="Times New Roman" pitchFamily="18" charset="0"/>
                <a:cs typeface="Times New Roman" pitchFamily="18" charset="0"/>
              </a:rPr>
              <a:t>£6  13s  4d</a:t>
            </a:r>
          </a:p>
          <a:p>
            <a:r>
              <a:rPr lang="en-GB" sz="1200" dirty="0">
                <a:latin typeface="Times New Roman" pitchFamily="18" charset="0"/>
                <a:cs typeface="Times New Roman" pitchFamily="18" charset="0"/>
              </a:rPr>
              <a:t>Pension from </a:t>
            </a:r>
            <a:r>
              <a:rPr lang="en-GB" sz="1200" dirty="0" err="1">
                <a:latin typeface="Times New Roman" pitchFamily="18" charset="0"/>
                <a:cs typeface="Times New Roman" pitchFamily="18" charset="0"/>
              </a:rPr>
              <a:t>Newminster</a:t>
            </a:r>
            <a:r>
              <a:rPr lang="en-GB" sz="1200" dirty="0">
                <a:latin typeface="Times New Roman" pitchFamily="18" charset="0"/>
                <a:cs typeface="Times New Roman" pitchFamily="18" charset="0"/>
              </a:rPr>
              <a:t> Priory </a:t>
            </a:r>
            <a:endParaRPr lang="en-GB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sz="12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GB" sz="1200" i="1" dirty="0">
                <a:latin typeface="Times New Roman" pitchFamily="18" charset="0"/>
                <a:cs typeface="Times New Roman" pitchFamily="18" charset="0"/>
              </a:rPr>
              <a:t>in lieu of tithes from Horton Grange</a:t>
            </a:r>
            <a:r>
              <a:rPr lang="en-GB" sz="1200" i="1" dirty="0" smtClean="0">
                <a:latin typeface="Times New Roman" pitchFamily="18" charset="0"/>
                <a:cs typeface="Times New Roman" pitchFamily="18" charset="0"/>
              </a:rPr>
              <a:t>)		</a:t>
            </a:r>
            <a:r>
              <a:rPr lang="en-GB" sz="1200" i="1" u="sng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GB" sz="1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200" u="sng" dirty="0">
                <a:latin typeface="Times New Roman" pitchFamily="18" charset="0"/>
                <a:cs typeface="Times New Roman" pitchFamily="18" charset="0"/>
              </a:rPr>
              <a:t>£11   6s  4d</a:t>
            </a:r>
            <a:endParaRPr lang="en-GB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GB" sz="1200" i="1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GB" sz="1200" i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GB" sz="1200" b="1" dirty="0" smtClean="0">
                <a:latin typeface="Times New Roman" pitchFamily="18" charset="0"/>
                <a:cs typeface="Times New Roman" pitchFamily="18" charset="0"/>
              </a:rPr>
              <a:t>Total income of Rectory</a:t>
            </a:r>
            <a:r>
              <a:rPr lang="en-GB" sz="1200" b="1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GB" sz="1200" u="dbl" dirty="0" smtClean="0">
                <a:latin typeface="Times New Roman" pitchFamily="18" charset="0"/>
                <a:cs typeface="Times New Roman" pitchFamily="18" charset="0"/>
              </a:rPr>
              <a:t>£</a:t>
            </a:r>
            <a:r>
              <a:rPr lang="en-GB" sz="1200" u="dbl" dirty="0">
                <a:latin typeface="Times New Roman" pitchFamily="18" charset="0"/>
                <a:cs typeface="Times New Roman" pitchFamily="18" charset="0"/>
              </a:rPr>
              <a:t>126  13s  4d</a:t>
            </a:r>
            <a:endParaRPr lang="en-GB" sz="1200" dirty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500"/>
              </a:spcAft>
            </a:pPr>
            <a:r>
              <a:rPr lang="en-GB" sz="1200" i="1" dirty="0">
                <a:latin typeface="Times New Roman" pitchFamily="18" charset="0"/>
                <a:cs typeface="Times New Roman" pitchFamily="18" charset="0"/>
              </a:rPr>
              <a:t>Plus one third of Glebe = 9 acres of arable land</a:t>
            </a:r>
            <a:endParaRPr lang="en-GB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GB" sz="1200" b="1" u="sng" dirty="0" smtClean="0">
                <a:latin typeface="Times New Roman" pitchFamily="18" charset="0"/>
                <a:cs typeface="Times New Roman" pitchFamily="18" charset="0"/>
              </a:rPr>
              <a:t>VICARAGE</a:t>
            </a:r>
            <a:endParaRPr lang="en-GB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sz="1200" dirty="0" smtClean="0">
                <a:latin typeface="Times New Roman" pitchFamily="18" charset="0"/>
                <a:cs typeface="Times New Roman" pitchFamily="18" charset="0"/>
              </a:rPr>
              <a:t>Small </a:t>
            </a:r>
            <a:r>
              <a:rPr lang="en-GB" sz="1200" dirty="0">
                <a:latin typeface="Times New Roman" pitchFamily="18" charset="0"/>
                <a:cs typeface="Times New Roman" pitchFamily="18" charset="0"/>
              </a:rPr>
              <a:t>tithes -	hay	    		</a:t>
            </a:r>
            <a:r>
              <a:rPr lang="en-GB" sz="1200" dirty="0" smtClean="0">
                <a:latin typeface="Times New Roman" pitchFamily="18" charset="0"/>
                <a:cs typeface="Times New Roman" pitchFamily="18" charset="0"/>
              </a:rPr>
              <a:t>    £</a:t>
            </a:r>
            <a:r>
              <a:rPr lang="en-GB" sz="1200" dirty="0">
                <a:latin typeface="Times New Roman" pitchFamily="18" charset="0"/>
                <a:cs typeface="Times New Roman" pitchFamily="18" charset="0"/>
              </a:rPr>
              <a:t>5    6s  4d</a:t>
            </a:r>
          </a:p>
          <a:p>
            <a:r>
              <a:rPr lang="en-GB" sz="1200" dirty="0">
                <a:latin typeface="Times New Roman" pitchFamily="18" charset="0"/>
                <a:cs typeface="Times New Roman" pitchFamily="18" charset="0"/>
              </a:rPr>
              <a:t>	flax	    		</a:t>
            </a:r>
            <a:r>
              <a:rPr lang="en-GB" sz="1200" dirty="0" smtClean="0">
                <a:latin typeface="Times New Roman" pitchFamily="18" charset="0"/>
                <a:cs typeface="Times New Roman" pitchFamily="18" charset="0"/>
              </a:rPr>
              <a:t>    £</a:t>
            </a:r>
            <a:r>
              <a:rPr lang="en-GB" sz="1200" dirty="0">
                <a:latin typeface="Times New Roman" pitchFamily="18" charset="0"/>
                <a:cs typeface="Times New Roman" pitchFamily="18" charset="0"/>
              </a:rPr>
              <a:t>1    6s  6d</a:t>
            </a:r>
          </a:p>
          <a:p>
            <a:r>
              <a:rPr lang="en-GB" sz="1200" dirty="0">
                <a:latin typeface="Times New Roman" pitchFamily="18" charset="0"/>
                <a:cs typeface="Times New Roman" pitchFamily="18" charset="0"/>
              </a:rPr>
              <a:t>	mills	   		</a:t>
            </a:r>
            <a:r>
              <a:rPr lang="en-GB" sz="1200" dirty="0" smtClean="0">
                <a:latin typeface="Times New Roman" pitchFamily="18" charset="0"/>
                <a:cs typeface="Times New Roman" pitchFamily="18" charset="0"/>
              </a:rPr>
              <a:t>    £</a:t>
            </a:r>
            <a:r>
              <a:rPr lang="en-GB" sz="1200" dirty="0">
                <a:latin typeface="Times New Roman" pitchFamily="18" charset="0"/>
                <a:cs typeface="Times New Roman" pitchFamily="18" charset="0"/>
              </a:rPr>
              <a:t>1    6s  4d</a:t>
            </a:r>
          </a:p>
          <a:p>
            <a:r>
              <a:rPr lang="en-GB" sz="12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GB" sz="1200" dirty="0" err="1">
                <a:latin typeface="Times New Roman" pitchFamily="18" charset="0"/>
                <a:cs typeface="Times New Roman" pitchFamily="18" charset="0"/>
              </a:rPr>
              <a:t>curtilages</a:t>
            </a:r>
            <a:r>
              <a:rPr lang="en-GB" sz="1200" dirty="0">
                <a:latin typeface="Times New Roman" pitchFamily="18" charset="0"/>
                <a:cs typeface="Times New Roman" pitchFamily="18" charset="0"/>
              </a:rPr>
              <a:t>	   		</a:t>
            </a:r>
            <a:r>
              <a:rPr lang="en-GB" sz="1200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GB" sz="1200" dirty="0">
                <a:latin typeface="Times New Roman" pitchFamily="18" charset="0"/>
                <a:cs typeface="Times New Roman" pitchFamily="18" charset="0"/>
              </a:rPr>
              <a:t>10s  0d</a:t>
            </a:r>
          </a:p>
          <a:p>
            <a:r>
              <a:rPr lang="en-GB" sz="1200" dirty="0">
                <a:latin typeface="Times New Roman" pitchFamily="18" charset="0"/>
                <a:cs typeface="Times New Roman" pitchFamily="18" charset="0"/>
              </a:rPr>
              <a:t>	calves	   		</a:t>
            </a:r>
            <a:r>
              <a:rPr lang="en-GB" sz="12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GB" sz="1200" dirty="0">
                <a:latin typeface="Times New Roman" pitchFamily="18" charset="0"/>
                <a:cs typeface="Times New Roman" pitchFamily="18" charset="0"/>
              </a:rPr>
              <a:t>£2  10s  0d</a:t>
            </a:r>
          </a:p>
          <a:p>
            <a:r>
              <a:rPr lang="en-GB" sz="1200" dirty="0">
                <a:latin typeface="Times New Roman" pitchFamily="18" charset="0"/>
                <a:cs typeface="Times New Roman" pitchFamily="18" charset="0"/>
              </a:rPr>
              <a:t>	geese	  		</a:t>
            </a:r>
            <a:r>
              <a:rPr lang="en-GB" sz="12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GB" sz="1200" dirty="0">
                <a:latin typeface="Times New Roman" pitchFamily="18" charset="0"/>
                <a:cs typeface="Times New Roman" pitchFamily="18" charset="0"/>
              </a:rPr>
              <a:t>10s  0d</a:t>
            </a:r>
          </a:p>
          <a:p>
            <a:r>
              <a:rPr lang="en-GB" sz="1200" dirty="0">
                <a:latin typeface="Times New Roman" pitchFamily="18" charset="0"/>
                <a:cs typeface="Times New Roman" pitchFamily="18" charset="0"/>
              </a:rPr>
              <a:t>	hens	      		</a:t>
            </a:r>
            <a:r>
              <a:rPr lang="en-GB" sz="1200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GB" sz="1200" dirty="0">
                <a:latin typeface="Times New Roman" pitchFamily="18" charset="0"/>
                <a:cs typeface="Times New Roman" pitchFamily="18" charset="0"/>
              </a:rPr>
              <a:t>6s  0d</a:t>
            </a:r>
          </a:p>
          <a:p>
            <a:r>
              <a:rPr lang="en-GB" sz="1200" dirty="0">
                <a:latin typeface="Times New Roman" pitchFamily="18" charset="0"/>
                <a:cs typeface="Times New Roman" pitchFamily="18" charset="0"/>
              </a:rPr>
              <a:t>	pigs	      		</a:t>
            </a:r>
            <a:r>
              <a:rPr lang="en-GB" sz="1200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GB" sz="1200" dirty="0">
                <a:latin typeface="Times New Roman" pitchFamily="18" charset="0"/>
                <a:cs typeface="Times New Roman" pitchFamily="18" charset="0"/>
              </a:rPr>
              <a:t>2s  0d</a:t>
            </a:r>
          </a:p>
          <a:p>
            <a:r>
              <a:rPr lang="en-GB" sz="1200" dirty="0">
                <a:latin typeface="Times New Roman" pitchFamily="18" charset="0"/>
                <a:cs typeface="Times New Roman" pitchFamily="18" charset="0"/>
              </a:rPr>
              <a:t>	swans	    		</a:t>
            </a:r>
            <a:r>
              <a:rPr lang="en-GB" sz="12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GB" sz="1200" dirty="0">
                <a:latin typeface="Times New Roman" pitchFamily="18" charset="0"/>
                <a:cs typeface="Times New Roman" pitchFamily="18" charset="0"/>
              </a:rPr>
              <a:t>15s  6d</a:t>
            </a:r>
          </a:p>
          <a:p>
            <a:r>
              <a:rPr lang="en-GB" sz="1200" dirty="0">
                <a:latin typeface="Times New Roman" pitchFamily="18" charset="0"/>
                <a:cs typeface="Times New Roman" pitchFamily="18" charset="0"/>
              </a:rPr>
              <a:t>	foals	      		</a:t>
            </a:r>
            <a:r>
              <a:rPr lang="en-GB" sz="1200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GB" sz="1200" dirty="0">
                <a:latin typeface="Times New Roman" pitchFamily="18" charset="0"/>
                <a:cs typeface="Times New Roman" pitchFamily="18" charset="0"/>
              </a:rPr>
              <a:t>2s  6d</a:t>
            </a:r>
          </a:p>
          <a:p>
            <a:r>
              <a:rPr lang="en-GB" sz="1200" dirty="0">
                <a:latin typeface="Times New Roman" pitchFamily="18" charset="0"/>
                <a:cs typeface="Times New Roman" pitchFamily="18" charset="0"/>
              </a:rPr>
              <a:t>	bees	         		</a:t>
            </a:r>
            <a:r>
              <a:rPr lang="en-GB" sz="1200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GB" sz="1200" dirty="0">
                <a:latin typeface="Times New Roman" pitchFamily="18" charset="0"/>
                <a:cs typeface="Times New Roman" pitchFamily="18" charset="0"/>
              </a:rPr>
              <a:t>2s  0d</a:t>
            </a:r>
          </a:p>
          <a:p>
            <a:r>
              <a:rPr lang="en-GB" sz="1200" dirty="0">
                <a:latin typeface="Times New Roman" pitchFamily="18" charset="0"/>
                <a:cs typeface="Times New Roman" pitchFamily="18" charset="0"/>
              </a:rPr>
              <a:t>	doves	          		</a:t>
            </a:r>
            <a:r>
              <a:rPr lang="en-GB" sz="1200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GB" sz="1200" dirty="0">
                <a:latin typeface="Times New Roman" pitchFamily="18" charset="0"/>
                <a:cs typeface="Times New Roman" pitchFamily="18" charset="0"/>
              </a:rPr>
              <a:t>1s  0d</a:t>
            </a:r>
          </a:p>
          <a:p>
            <a:r>
              <a:rPr lang="en-GB" sz="1200" dirty="0">
                <a:latin typeface="Times New Roman" pitchFamily="18" charset="0"/>
                <a:cs typeface="Times New Roman" pitchFamily="18" charset="0"/>
              </a:rPr>
              <a:t>    	merchants, smiths, weavers &amp; brewers	</a:t>
            </a:r>
            <a:r>
              <a:rPr lang="en-GB" sz="12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GB" sz="1200" u="sng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GB" sz="1200" u="sng" dirty="0">
                <a:latin typeface="Times New Roman" pitchFamily="18" charset="0"/>
                <a:cs typeface="Times New Roman" pitchFamily="18" charset="0"/>
              </a:rPr>
              <a:t>5s  0d</a:t>
            </a:r>
            <a:endParaRPr lang="en-GB" sz="1200" dirty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500"/>
              </a:spcAft>
            </a:pPr>
            <a:r>
              <a:rPr lang="en-GB" sz="1200" dirty="0">
                <a:latin typeface="Times New Roman" pitchFamily="18" charset="0"/>
                <a:cs typeface="Times New Roman" pitchFamily="18" charset="0"/>
              </a:rPr>
              <a:t>	       	   		</a:t>
            </a:r>
            <a:r>
              <a:rPr lang="en-GB" sz="12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GB" sz="1200" u="dbl" dirty="0">
                <a:latin typeface="Times New Roman" pitchFamily="18" charset="0"/>
                <a:cs typeface="Times New Roman" pitchFamily="18" charset="0"/>
              </a:rPr>
              <a:t>£13  3s  2d</a:t>
            </a:r>
            <a:endParaRPr lang="en-GB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GB" sz="1200" dirty="0" err="1">
                <a:latin typeface="Times New Roman" pitchFamily="18" charset="0"/>
                <a:cs typeface="Times New Roman" pitchFamily="18" charset="0"/>
              </a:rPr>
              <a:t>Altarage</a:t>
            </a:r>
            <a:r>
              <a:rPr lang="en-GB" sz="1200" dirty="0">
                <a:latin typeface="Times New Roman" pitchFamily="18" charset="0"/>
                <a:cs typeface="Times New Roman" pitchFamily="18" charset="0"/>
              </a:rPr>
              <a:t>  -	Holy Bread	           		 </a:t>
            </a:r>
            <a:r>
              <a:rPr lang="en-GB" sz="1200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GB" sz="1200" dirty="0">
                <a:latin typeface="Times New Roman" pitchFamily="18" charset="0"/>
                <a:cs typeface="Times New Roman" pitchFamily="18" charset="0"/>
              </a:rPr>
              <a:t>6s  6d</a:t>
            </a:r>
          </a:p>
          <a:p>
            <a:r>
              <a:rPr lang="en-GB" sz="1200" dirty="0">
                <a:latin typeface="Times New Roman" pitchFamily="18" charset="0"/>
                <a:cs typeface="Times New Roman" pitchFamily="18" charset="0"/>
              </a:rPr>
              <a:t>	weddings	        		    </a:t>
            </a:r>
            <a:r>
              <a:rPr lang="en-GB" sz="12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GB" sz="1200" dirty="0">
                <a:latin typeface="Times New Roman" pitchFamily="18" charset="0"/>
                <a:cs typeface="Times New Roman" pitchFamily="18" charset="0"/>
              </a:rPr>
              <a:t>3s  4d</a:t>
            </a:r>
          </a:p>
          <a:p>
            <a:r>
              <a:rPr lang="en-GB" sz="1200" dirty="0">
                <a:latin typeface="Times New Roman" pitchFamily="18" charset="0"/>
                <a:cs typeface="Times New Roman" pitchFamily="18" charset="0"/>
              </a:rPr>
              <a:t>	christenings &amp; </a:t>
            </a:r>
            <a:r>
              <a:rPr lang="en-GB" sz="1200" dirty="0" err="1">
                <a:latin typeface="Times New Roman" pitchFamily="18" charset="0"/>
                <a:cs typeface="Times New Roman" pitchFamily="18" charset="0"/>
              </a:rPr>
              <a:t>churchings</a:t>
            </a:r>
            <a:r>
              <a:rPr lang="en-GB" sz="1200" dirty="0">
                <a:latin typeface="Times New Roman" pitchFamily="18" charset="0"/>
                <a:cs typeface="Times New Roman" pitchFamily="18" charset="0"/>
              </a:rPr>
              <a:t>	           	   </a:t>
            </a:r>
            <a:r>
              <a:rPr lang="en-GB" sz="12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GB" sz="1200" dirty="0">
                <a:latin typeface="Times New Roman" pitchFamily="18" charset="0"/>
                <a:cs typeface="Times New Roman" pitchFamily="18" charset="0"/>
              </a:rPr>
              <a:t>4s  4d</a:t>
            </a:r>
          </a:p>
          <a:p>
            <a:r>
              <a:rPr lang="en-GB" sz="1200" dirty="0">
                <a:latin typeface="Times New Roman" pitchFamily="18" charset="0"/>
                <a:cs typeface="Times New Roman" pitchFamily="18" charset="0"/>
              </a:rPr>
              <a:t>	burials &amp; mortuaries		</a:t>
            </a:r>
            <a:r>
              <a:rPr lang="en-GB" sz="1200" dirty="0" smtClean="0">
                <a:latin typeface="Times New Roman" pitchFamily="18" charset="0"/>
                <a:cs typeface="Times New Roman" pitchFamily="18" charset="0"/>
              </a:rPr>
              <a:t>   £</a:t>
            </a:r>
            <a:r>
              <a:rPr lang="en-GB" sz="1200" dirty="0">
                <a:latin typeface="Times New Roman" pitchFamily="18" charset="0"/>
                <a:cs typeface="Times New Roman" pitchFamily="18" charset="0"/>
              </a:rPr>
              <a:t>4    0s  0d</a:t>
            </a:r>
          </a:p>
          <a:p>
            <a:r>
              <a:rPr lang="en-GB" sz="1200" dirty="0">
                <a:latin typeface="Times New Roman" pitchFamily="18" charset="0"/>
                <a:cs typeface="Times New Roman" pitchFamily="18" charset="0"/>
              </a:rPr>
              <a:t>	oblations			</a:t>
            </a:r>
            <a:r>
              <a:rPr lang="en-GB" sz="12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GB" sz="1200" u="sng" dirty="0" smtClean="0">
                <a:latin typeface="Times New Roman" pitchFamily="18" charset="0"/>
                <a:cs typeface="Times New Roman" pitchFamily="18" charset="0"/>
              </a:rPr>
              <a:t>£</a:t>
            </a:r>
            <a:r>
              <a:rPr lang="en-GB" sz="1200" u="sng" dirty="0">
                <a:latin typeface="Times New Roman" pitchFamily="18" charset="0"/>
                <a:cs typeface="Times New Roman" pitchFamily="18" charset="0"/>
              </a:rPr>
              <a:t>2  14s  4d</a:t>
            </a:r>
            <a:endParaRPr lang="en-GB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GB" sz="1200" dirty="0">
                <a:latin typeface="Times New Roman" pitchFamily="18" charset="0"/>
                <a:cs typeface="Times New Roman" pitchFamily="18" charset="0"/>
              </a:rPr>
              <a:t>		   		</a:t>
            </a:r>
            <a:r>
              <a:rPr lang="en-GB" sz="12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GB" sz="1200" u="sng" dirty="0" smtClean="0">
                <a:latin typeface="Times New Roman" pitchFamily="18" charset="0"/>
                <a:cs typeface="Times New Roman" pitchFamily="18" charset="0"/>
              </a:rPr>
              <a:t>£</a:t>
            </a:r>
            <a:r>
              <a:rPr lang="en-GB" sz="1200" u="sng" dirty="0">
                <a:latin typeface="Times New Roman" pitchFamily="18" charset="0"/>
                <a:cs typeface="Times New Roman" pitchFamily="18" charset="0"/>
              </a:rPr>
              <a:t>7    8s  6d</a:t>
            </a:r>
            <a:endParaRPr lang="en-GB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GB" sz="1200" b="1" dirty="0">
                <a:latin typeface="Times New Roman" pitchFamily="18" charset="0"/>
                <a:cs typeface="Times New Roman" pitchFamily="18" charset="0"/>
              </a:rPr>
              <a:t>Land of </a:t>
            </a:r>
            <a:r>
              <a:rPr lang="en-GB" sz="1200" b="1" dirty="0" err="1">
                <a:latin typeface="Times New Roman" pitchFamily="18" charset="0"/>
                <a:cs typeface="Times New Roman" pitchFamily="18" charset="0"/>
              </a:rPr>
              <a:t>Milbourne</a:t>
            </a:r>
            <a:r>
              <a:rPr lang="en-GB" sz="1200" b="1" dirty="0">
                <a:latin typeface="Times New Roman" pitchFamily="18" charset="0"/>
                <a:cs typeface="Times New Roman" pitchFamily="18" charset="0"/>
              </a:rPr>
              <a:t> Chapel</a:t>
            </a:r>
            <a:r>
              <a:rPr lang="en-GB" sz="1200" dirty="0">
                <a:latin typeface="Times New Roman" pitchFamily="18" charset="0"/>
                <a:cs typeface="Times New Roman" pitchFamily="18" charset="0"/>
              </a:rPr>
              <a:t>	    		</a:t>
            </a:r>
            <a:r>
              <a:rPr lang="en-GB" sz="12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GB" sz="1200" u="sng" dirty="0">
                <a:latin typeface="Times New Roman" pitchFamily="18" charset="0"/>
                <a:cs typeface="Times New Roman" pitchFamily="18" charset="0"/>
              </a:rPr>
              <a:t>£1   0s  0d</a:t>
            </a:r>
            <a:endParaRPr lang="en-GB" sz="1200" dirty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500"/>
              </a:spcAft>
            </a:pPr>
            <a:r>
              <a:rPr lang="en-GB" sz="12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GB" sz="12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GB" sz="1200" b="1" dirty="0" smtClean="0">
                <a:latin typeface="Times New Roman" pitchFamily="18" charset="0"/>
                <a:cs typeface="Times New Roman" pitchFamily="18" charset="0"/>
              </a:rPr>
              <a:t>Total income of Vicarage   </a:t>
            </a:r>
            <a:r>
              <a:rPr lang="en-GB" sz="1200" b="1" dirty="0">
                <a:latin typeface="Times New Roman" pitchFamily="18" charset="0"/>
                <a:cs typeface="Times New Roman" pitchFamily="18" charset="0"/>
              </a:rPr>
              <a:t>£21  11s  8d</a:t>
            </a:r>
          </a:p>
          <a:p>
            <a:r>
              <a:rPr lang="en-GB" sz="1200" dirty="0">
                <a:latin typeface="Times New Roman" pitchFamily="18" charset="0"/>
                <a:cs typeface="Times New Roman" pitchFamily="18" charset="0"/>
              </a:rPr>
              <a:t>Plus two thirds of Glebe = 18 acres or arable land</a:t>
            </a:r>
          </a:p>
          <a:p>
            <a:r>
              <a:rPr lang="en-GB" sz="1100" b="1" i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en-GB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52120" y="4365104"/>
            <a:ext cx="2952328" cy="2557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</a:pPr>
            <a:r>
              <a:rPr lang="en-GB" sz="1200" b="1" u="sng" dirty="0" smtClean="0">
                <a:latin typeface="Times New Roman" pitchFamily="18" charset="0"/>
                <a:cs typeface="Times New Roman" pitchFamily="18" charset="0"/>
              </a:rPr>
              <a:t>OUTGOINGS OF VICARAGE</a:t>
            </a:r>
            <a:endParaRPr lang="en-GB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sz="1200" dirty="0" smtClean="0">
                <a:latin typeface="Times New Roman" pitchFamily="18" charset="0"/>
                <a:cs typeface="Times New Roman" pitchFamily="18" charset="0"/>
              </a:rPr>
              <a:t>Parish chaplain	    £4   0s  0d</a:t>
            </a:r>
          </a:p>
          <a:p>
            <a:r>
              <a:rPr lang="en-GB" sz="1200" dirty="0" smtClean="0">
                <a:latin typeface="Times New Roman" pitchFamily="18" charset="0"/>
                <a:cs typeface="Times New Roman" pitchFamily="18" charset="0"/>
              </a:rPr>
              <a:t>Chaplain of </a:t>
            </a:r>
            <a:r>
              <a:rPr lang="en-GB" sz="1200" dirty="0" err="1" smtClean="0">
                <a:latin typeface="Times New Roman" pitchFamily="18" charset="0"/>
                <a:cs typeface="Times New Roman" pitchFamily="18" charset="0"/>
              </a:rPr>
              <a:t>Milbourne</a:t>
            </a:r>
            <a:r>
              <a:rPr lang="en-GB" sz="1200" dirty="0" smtClean="0">
                <a:latin typeface="Times New Roman" pitchFamily="18" charset="0"/>
                <a:cs typeface="Times New Roman" pitchFamily="18" charset="0"/>
              </a:rPr>
              <a:t>	    £3   6s  8d</a:t>
            </a:r>
          </a:p>
          <a:p>
            <a:r>
              <a:rPr lang="en-GB" sz="1200" dirty="0" smtClean="0">
                <a:latin typeface="Times New Roman" pitchFamily="18" charset="0"/>
                <a:cs typeface="Times New Roman" pitchFamily="18" charset="0"/>
              </a:rPr>
              <a:t>Deacon	 	    £2   0s  0d</a:t>
            </a:r>
          </a:p>
          <a:p>
            <a:r>
              <a:rPr lang="en-GB" sz="1200" dirty="0" smtClean="0">
                <a:latin typeface="Times New Roman" pitchFamily="18" charset="0"/>
                <a:cs typeface="Times New Roman" pitchFamily="18" charset="0"/>
              </a:rPr>
              <a:t>Clerk	   	    £1   6s  8d</a:t>
            </a:r>
          </a:p>
          <a:p>
            <a:r>
              <a:rPr lang="en-GB" sz="1200" dirty="0" err="1" smtClean="0">
                <a:latin typeface="Times New Roman" pitchFamily="18" charset="0"/>
                <a:cs typeface="Times New Roman" pitchFamily="18" charset="0"/>
              </a:rPr>
              <a:t>Synodals</a:t>
            </a:r>
            <a:r>
              <a:rPr lang="en-GB" sz="1200" dirty="0" smtClean="0">
                <a:latin typeface="Times New Roman" pitchFamily="18" charset="0"/>
                <a:cs typeface="Times New Roman" pitchFamily="18" charset="0"/>
              </a:rPr>
              <a:t>		           2s  0d	  </a:t>
            </a:r>
          </a:p>
          <a:p>
            <a:r>
              <a:rPr lang="en-GB" sz="1200" dirty="0" err="1" smtClean="0">
                <a:latin typeface="Times New Roman" pitchFamily="18" charset="0"/>
                <a:cs typeface="Times New Roman" pitchFamily="18" charset="0"/>
              </a:rPr>
              <a:t>Procurations</a:t>
            </a:r>
            <a:r>
              <a:rPr lang="en-GB" sz="1200" dirty="0" smtClean="0">
                <a:latin typeface="Times New Roman" pitchFamily="18" charset="0"/>
                <a:cs typeface="Times New Roman" pitchFamily="18" charset="0"/>
              </a:rPr>
              <a:t>	  	          13s  4d</a:t>
            </a:r>
          </a:p>
          <a:p>
            <a:r>
              <a:rPr lang="en-GB" sz="1200" dirty="0" smtClean="0">
                <a:latin typeface="Times New Roman" pitchFamily="18" charset="0"/>
                <a:cs typeface="Times New Roman" pitchFamily="18" charset="0"/>
              </a:rPr>
              <a:t> Wax, lamps, wine, frankincense</a:t>
            </a:r>
            <a:r>
              <a:rPr lang="en-GB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200" u="sng" dirty="0" smtClean="0">
                <a:latin typeface="Times New Roman" pitchFamily="18" charset="0"/>
                <a:cs typeface="Times New Roman" pitchFamily="18" charset="0"/>
              </a:rPr>
              <a:t>    13s  4d</a:t>
            </a:r>
            <a:endParaRPr lang="en-GB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sz="1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GB" sz="1200" b="1" i="1" dirty="0" smtClean="0">
                <a:latin typeface="Times New Roman" pitchFamily="18" charset="0"/>
                <a:cs typeface="Times New Roman" pitchFamily="18" charset="0"/>
              </a:rPr>
              <a:t>Total outgoings </a:t>
            </a:r>
            <a:r>
              <a:rPr lang="en-GB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200" u="dbl" dirty="0" smtClean="0">
                <a:latin typeface="Times New Roman" pitchFamily="18" charset="0"/>
                <a:cs typeface="Times New Roman" pitchFamily="18" charset="0"/>
              </a:rPr>
              <a:t>£12   2s  0d</a:t>
            </a:r>
            <a:endParaRPr lang="en-GB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sz="1200" b="1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en-GB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sz="1200" b="1" dirty="0" smtClean="0">
                <a:latin typeface="Times New Roman" pitchFamily="18" charset="0"/>
                <a:cs typeface="Times New Roman" pitchFamily="18" charset="0"/>
              </a:rPr>
              <a:t>Net Value of Vicarage = £9  9s  8d</a:t>
            </a:r>
            <a:endParaRPr lang="en-GB" sz="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GB" sz="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GB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260649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REVENUE OF PONTELAND PARISH, 1303</a:t>
            </a:r>
          </a:p>
          <a:p>
            <a:pPr algn="ctr"/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507288" cy="5649491"/>
          </a:xfrm>
        </p:spPr>
        <p:txBody>
          <a:bodyPr>
            <a:normAutofit lnSpcReduction="10000"/>
          </a:bodyPr>
          <a:lstStyle/>
          <a:p>
            <a:pPr>
              <a:spcAft>
                <a:spcPts val="500"/>
              </a:spcAft>
              <a:buNone/>
            </a:pPr>
            <a:r>
              <a:rPr lang="en-GB" sz="1600" b="1" dirty="0">
                <a:latin typeface="Times New Roman" pitchFamily="18" charset="0"/>
                <a:cs typeface="Times New Roman" pitchFamily="18" charset="0"/>
              </a:rPr>
              <a:t>EARLIEST RECORDS OF COAL MINING BY MONKS IN DURHAM</a:t>
            </a:r>
            <a:endParaRPr lang="en-GB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GB" sz="1200" dirty="0" err="1">
                <a:latin typeface="Times New Roman" pitchFamily="18" charset="0"/>
                <a:cs typeface="Times New Roman" pitchFamily="18" charset="0"/>
              </a:rPr>
              <a:t>Escomb</a:t>
            </a:r>
            <a:r>
              <a:rPr lang="en-GB" sz="12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GB" sz="1200" dirty="0" smtClean="0">
                <a:latin typeface="Times New Roman" pitchFamily="18" charset="0"/>
                <a:cs typeface="Times New Roman" pitchFamily="18" charset="0"/>
              </a:rPr>
              <a:t>	1188</a:t>
            </a:r>
            <a:r>
              <a:rPr lang="en-GB" sz="12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GB" sz="1200" dirty="0"/>
              <a:t> </a:t>
            </a:r>
            <a:r>
              <a:rPr lang="en-GB" sz="1200" dirty="0" smtClean="0"/>
              <a:t>Wickham		1356 	 </a:t>
            </a:r>
            <a:r>
              <a:rPr lang="en-GB" sz="1200" dirty="0" err="1" smtClean="0"/>
              <a:t>Railey</a:t>
            </a:r>
            <a:r>
              <a:rPr lang="en-GB" sz="1200" dirty="0" smtClean="0"/>
              <a:t> Fell		1383 </a:t>
            </a:r>
            <a:r>
              <a:rPr lang="en-GB" sz="1200" dirty="0">
                <a:latin typeface="Times New Roman" pitchFamily="18" charset="0"/>
                <a:cs typeface="Times New Roman" pitchFamily="18" charset="0"/>
              </a:rPr>
              <a:t>	</a:t>
            </a:r>
            <a:endParaRPr lang="en-GB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GB" sz="1200" dirty="0" err="1" smtClean="0">
                <a:latin typeface="Times New Roman" pitchFamily="18" charset="0"/>
                <a:cs typeface="Times New Roman" pitchFamily="18" charset="0"/>
              </a:rPr>
              <a:t>Hett</a:t>
            </a:r>
            <a:r>
              <a:rPr lang="en-GB" sz="12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GB" sz="1200" dirty="0" smtClean="0">
                <a:latin typeface="Times New Roman" pitchFamily="18" charset="0"/>
                <a:cs typeface="Times New Roman" pitchFamily="18" charset="0"/>
              </a:rPr>
              <a:t>	1293</a:t>
            </a:r>
            <a:r>
              <a:rPr lang="en-GB" sz="12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GB" sz="1200" dirty="0"/>
              <a:t> </a:t>
            </a:r>
            <a:r>
              <a:rPr lang="en-GB" sz="1200" dirty="0" smtClean="0"/>
              <a:t>Lumley		1360 	 </a:t>
            </a:r>
            <a:r>
              <a:rPr lang="en-GB" sz="1200" dirty="0" err="1" smtClean="0"/>
              <a:t>Aldengrange</a:t>
            </a:r>
            <a:r>
              <a:rPr lang="en-GB" sz="1200" dirty="0" smtClean="0"/>
              <a:t>		1397 </a:t>
            </a:r>
            <a:endParaRPr lang="en-GB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GB" sz="1200" dirty="0" err="1" smtClean="0">
                <a:latin typeface="Times New Roman" pitchFamily="18" charset="0"/>
                <a:cs typeface="Times New Roman" pitchFamily="18" charset="0"/>
              </a:rPr>
              <a:t>Wardley</a:t>
            </a:r>
            <a:r>
              <a:rPr lang="en-GB" sz="12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GB" sz="1200" dirty="0" smtClean="0">
                <a:latin typeface="Times New Roman" pitchFamily="18" charset="0"/>
                <a:cs typeface="Times New Roman" pitchFamily="18" charset="0"/>
              </a:rPr>
              <a:t>	1303	</a:t>
            </a:r>
            <a:r>
              <a:rPr lang="en-GB" sz="1200" dirty="0"/>
              <a:t> </a:t>
            </a:r>
            <a:r>
              <a:rPr lang="en-GB" sz="1200" dirty="0" err="1" smtClean="0"/>
              <a:t>Moorhousefield</a:t>
            </a:r>
            <a:r>
              <a:rPr lang="en-GB" sz="1200" dirty="0" smtClean="0"/>
              <a:t>	1360 	 </a:t>
            </a:r>
            <a:r>
              <a:rPr lang="en-GB" sz="1200" dirty="0" err="1" smtClean="0"/>
              <a:t>Ryton</a:t>
            </a:r>
            <a:r>
              <a:rPr lang="en-GB" sz="1200" dirty="0" smtClean="0"/>
              <a:t>		1403 </a:t>
            </a:r>
            <a:endParaRPr lang="en-GB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GB" sz="1200" dirty="0" smtClean="0"/>
              <a:t>Chester-le-Street	1307	</a:t>
            </a:r>
            <a:r>
              <a:rPr lang="en-GB" sz="1200" dirty="0"/>
              <a:t> </a:t>
            </a:r>
            <a:r>
              <a:rPr lang="en-GB" sz="1200" dirty="0" err="1" smtClean="0"/>
              <a:t>Winlaton</a:t>
            </a:r>
            <a:r>
              <a:rPr lang="en-GB" sz="1200" dirty="0" smtClean="0"/>
              <a:t>		1360 </a:t>
            </a:r>
            <a:r>
              <a:rPr lang="en-GB" sz="1200" dirty="0"/>
              <a:t>	 </a:t>
            </a:r>
            <a:r>
              <a:rPr lang="en-GB" sz="1200" dirty="0" smtClean="0"/>
              <a:t>West </a:t>
            </a:r>
            <a:r>
              <a:rPr lang="en-GB" sz="1200" dirty="0" err="1" smtClean="0"/>
              <a:t>Rainton</a:t>
            </a:r>
            <a:r>
              <a:rPr lang="en-GB" sz="1200" dirty="0" smtClean="0"/>
              <a:t>		1430 </a:t>
            </a:r>
            <a:r>
              <a:rPr lang="en-GB" sz="1200" dirty="0"/>
              <a:t>	</a:t>
            </a:r>
            <a:endParaRPr lang="en-GB" sz="1200" dirty="0" smtClean="0"/>
          </a:p>
          <a:p>
            <a:pPr>
              <a:buNone/>
            </a:pPr>
            <a:r>
              <a:rPr lang="en-GB" sz="1200" dirty="0" err="1" smtClean="0"/>
              <a:t>Coxhoe</a:t>
            </a:r>
            <a:r>
              <a:rPr lang="en-GB" sz="1200" dirty="0"/>
              <a:t>		1327	 </a:t>
            </a:r>
            <a:r>
              <a:rPr lang="en-GB" sz="1200" dirty="0" err="1" smtClean="0"/>
              <a:t>Heworth</a:t>
            </a:r>
            <a:r>
              <a:rPr lang="en-GB" sz="1200" dirty="0" smtClean="0"/>
              <a:t>		1360 </a:t>
            </a:r>
            <a:r>
              <a:rPr lang="en-GB" sz="1200" dirty="0"/>
              <a:t>	</a:t>
            </a:r>
            <a:r>
              <a:rPr lang="en-GB" sz="1200" dirty="0" smtClean="0"/>
              <a:t> </a:t>
            </a:r>
            <a:r>
              <a:rPr lang="en-GB" sz="1200" dirty="0" err="1" smtClean="0"/>
              <a:t>Tursdale</a:t>
            </a:r>
            <a:r>
              <a:rPr lang="en-GB" sz="1200" dirty="0" smtClean="0"/>
              <a:t>		1447 </a:t>
            </a:r>
          </a:p>
          <a:p>
            <a:pPr>
              <a:buNone/>
            </a:pPr>
            <a:r>
              <a:rPr lang="en-GB" sz="1200" dirty="0" err="1" smtClean="0"/>
              <a:t>Ferryhill</a:t>
            </a:r>
            <a:r>
              <a:rPr lang="en-GB" sz="1200" dirty="0"/>
              <a:t>		</a:t>
            </a:r>
            <a:r>
              <a:rPr lang="en-GB" sz="1200" dirty="0" smtClean="0"/>
              <a:t>1327	</a:t>
            </a:r>
            <a:r>
              <a:rPr lang="en-GB" sz="1200" dirty="0"/>
              <a:t> </a:t>
            </a:r>
            <a:r>
              <a:rPr lang="en-GB" sz="1200" dirty="0" smtClean="0"/>
              <a:t>Gateshead		1364 	 </a:t>
            </a:r>
            <a:r>
              <a:rPr lang="en-GB" sz="1200" dirty="0" err="1" smtClean="0"/>
              <a:t>Bearpark</a:t>
            </a:r>
            <a:r>
              <a:rPr lang="en-GB" sz="1200" dirty="0" smtClean="0"/>
              <a:t>		1456 </a:t>
            </a:r>
          </a:p>
          <a:p>
            <a:pPr>
              <a:buNone/>
            </a:pPr>
            <a:r>
              <a:rPr lang="en-GB" sz="1200" dirty="0" err="1"/>
              <a:t>Lanchester</a:t>
            </a:r>
            <a:r>
              <a:rPr lang="en-GB" sz="1200" dirty="0"/>
              <a:t> 		1333	 </a:t>
            </a:r>
            <a:r>
              <a:rPr lang="en-GB" sz="1200" dirty="0" err="1" smtClean="0"/>
              <a:t>Kimblesworth</a:t>
            </a:r>
            <a:r>
              <a:rPr lang="en-GB" sz="1200" dirty="0" smtClean="0"/>
              <a:t>		1368 </a:t>
            </a:r>
            <a:r>
              <a:rPr lang="en-GB" sz="1200" dirty="0"/>
              <a:t>	 </a:t>
            </a:r>
            <a:r>
              <a:rPr lang="en-GB" sz="1200" dirty="0" smtClean="0"/>
              <a:t>Broom		1495 </a:t>
            </a:r>
            <a:r>
              <a:rPr lang="en-GB" sz="1200" dirty="0"/>
              <a:t>	</a:t>
            </a:r>
            <a:endParaRPr lang="en-GB" sz="1200" dirty="0" smtClean="0"/>
          </a:p>
          <a:p>
            <a:pPr>
              <a:buNone/>
            </a:pPr>
            <a:r>
              <a:rPr lang="en-GB" sz="1200" dirty="0" err="1" smtClean="0"/>
              <a:t>Rainton</a:t>
            </a:r>
            <a:r>
              <a:rPr lang="en-GB" sz="1200" dirty="0" smtClean="0"/>
              <a:t>		1347	 Nether </a:t>
            </a:r>
            <a:r>
              <a:rPr lang="en-GB" sz="1200" dirty="0" err="1" smtClean="0"/>
              <a:t>Heworth</a:t>
            </a:r>
            <a:r>
              <a:rPr lang="en-GB" sz="1200" dirty="0" smtClean="0"/>
              <a:t>	1374 	 </a:t>
            </a:r>
            <a:r>
              <a:rPr lang="en-GB" sz="1200" dirty="0" err="1" smtClean="0"/>
              <a:t>Eighton</a:t>
            </a:r>
            <a:r>
              <a:rPr lang="en-GB" sz="1200" dirty="0" smtClean="0"/>
              <a:t>		1528 	</a:t>
            </a:r>
          </a:p>
          <a:p>
            <a:pPr>
              <a:buNone/>
            </a:pPr>
            <a:r>
              <a:rPr lang="en-GB" sz="1200" dirty="0" err="1" smtClean="0"/>
              <a:t>Coundon</a:t>
            </a:r>
            <a:r>
              <a:rPr lang="en-GB" sz="1200" dirty="0"/>
              <a:t>	</a:t>
            </a:r>
            <a:r>
              <a:rPr lang="en-GB" sz="1200" dirty="0" smtClean="0"/>
              <a:t>	1350	</a:t>
            </a:r>
            <a:r>
              <a:rPr lang="en-GB" sz="1200" dirty="0"/>
              <a:t> </a:t>
            </a:r>
            <a:r>
              <a:rPr lang="en-GB" sz="1200" dirty="0" err="1" smtClean="0"/>
              <a:t>Cockfield</a:t>
            </a:r>
            <a:r>
              <a:rPr lang="en-GB" sz="1200" dirty="0" smtClean="0"/>
              <a:t>		1375 	 </a:t>
            </a:r>
            <a:r>
              <a:rPr lang="en-GB" sz="1200" dirty="0" err="1" smtClean="0"/>
              <a:t>Ravensworth</a:t>
            </a:r>
            <a:r>
              <a:rPr lang="en-GB" sz="1200" dirty="0" smtClean="0"/>
              <a:t>		1528 </a:t>
            </a:r>
          </a:p>
          <a:p>
            <a:pPr>
              <a:buNone/>
            </a:pPr>
            <a:r>
              <a:rPr lang="en-GB" sz="1200" dirty="0" err="1"/>
              <a:t>Softley</a:t>
            </a:r>
            <a:r>
              <a:rPr lang="en-GB" sz="1200" dirty="0"/>
              <a:t>		</a:t>
            </a:r>
            <a:r>
              <a:rPr lang="en-GB" sz="1200" dirty="0" smtClean="0"/>
              <a:t>1354	 </a:t>
            </a:r>
            <a:r>
              <a:rPr lang="en-GB" sz="1200" dirty="0" err="1" smtClean="0"/>
              <a:t>Spennymoor</a:t>
            </a:r>
            <a:r>
              <a:rPr lang="en-GB" sz="1200" dirty="0" smtClean="0"/>
              <a:t>		1377 	</a:t>
            </a:r>
            <a:r>
              <a:rPr lang="en-GB" sz="1200" dirty="0"/>
              <a:t> </a:t>
            </a:r>
            <a:r>
              <a:rPr lang="en-GB" sz="1200" dirty="0" err="1" smtClean="0"/>
              <a:t>Chopwell</a:t>
            </a:r>
            <a:r>
              <a:rPr lang="en-GB" sz="1200" dirty="0" smtClean="0"/>
              <a:t>		1536 </a:t>
            </a:r>
            <a:r>
              <a:rPr lang="en-GB" sz="1200" dirty="0"/>
              <a:t>	</a:t>
            </a:r>
          </a:p>
          <a:p>
            <a:pPr>
              <a:buNone/>
            </a:pPr>
            <a:r>
              <a:rPr lang="en-GB" sz="1200" dirty="0"/>
              <a:t>Wingate		1354 </a:t>
            </a:r>
            <a:r>
              <a:rPr lang="en-GB" sz="1200" dirty="0" smtClean="0"/>
              <a:t>	 </a:t>
            </a:r>
            <a:r>
              <a:rPr lang="en-GB" sz="1200" dirty="0" err="1" smtClean="0"/>
              <a:t>Evenwood</a:t>
            </a:r>
            <a:r>
              <a:rPr lang="en-GB" sz="1200" dirty="0" smtClean="0"/>
              <a:t>		1380 	 Stella		1566 </a:t>
            </a:r>
          </a:p>
          <a:p>
            <a:pPr>
              <a:buNone/>
            </a:pPr>
            <a:endParaRPr lang="en-GB" sz="1200" dirty="0" smtClean="0"/>
          </a:p>
          <a:p>
            <a:pPr>
              <a:buNone/>
            </a:pPr>
            <a:endParaRPr lang="en-GB" sz="1200" dirty="0"/>
          </a:p>
          <a:p>
            <a:pPr>
              <a:spcAft>
                <a:spcPts val="500"/>
              </a:spcAft>
              <a:buNone/>
            </a:pPr>
            <a:r>
              <a:rPr lang="en-GB" sz="1600" b="1" dirty="0" smtClean="0">
                <a:latin typeface="Times New Roman" pitchFamily="18" charset="0"/>
                <a:cs typeface="Times New Roman" pitchFamily="18" charset="0"/>
              </a:rPr>
              <a:t>EARLIEST RECORDS OF COAL MINING BY MONKS IN NORTHUMBERLAND</a:t>
            </a:r>
            <a:endParaRPr lang="en-GB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GB" sz="1200" dirty="0" err="1"/>
              <a:t>Middlewood</a:t>
            </a:r>
            <a:r>
              <a:rPr lang="en-GB" sz="1200" dirty="0"/>
              <a:t>, </a:t>
            </a:r>
            <a:r>
              <a:rPr lang="en-GB" sz="1200" dirty="0" err="1"/>
              <a:t>Morpeth</a:t>
            </a:r>
            <a:r>
              <a:rPr lang="en-GB" sz="1200" dirty="0"/>
              <a:t>	</a:t>
            </a:r>
            <a:r>
              <a:rPr lang="en-GB" sz="1200" dirty="0" smtClean="0"/>
              <a:t>1236	</a:t>
            </a:r>
            <a:r>
              <a:rPr lang="en-GB" sz="1200" dirty="0" err="1" smtClean="0"/>
              <a:t>Shoresworth</a:t>
            </a:r>
            <a:r>
              <a:rPr lang="en-GB" sz="1200" dirty="0" smtClean="0"/>
              <a:t> (</a:t>
            </a:r>
            <a:r>
              <a:rPr lang="en-GB" sz="1200" dirty="0" err="1" smtClean="0"/>
              <a:t>Shoreswood</a:t>
            </a:r>
            <a:r>
              <a:rPr lang="en-GB" sz="1200" dirty="0" smtClean="0"/>
              <a:t>)</a:t>
            </a:r>
            <a:r>
              <a:rPr lang="en-GB" sz="1200" dirty="0"/>
              <a:t>	1314	Denton &amp; </a:t>
            </a:r>
            <a:r>
              <a:rPr lang="en-GB" sz="1200" dirty="0" err="1"/>
              <a:t>Benwell</a:t>
            </a:r>
            <a:r>
              <a:rPr lang="en-GB" sz="1200" dirty="0"/>
              <a:t>	1439	</a:t>
            </a:r>
            <a:endParaRPr lang="en-GB" sz="1200" dirty="0" smtClean="0"/>
          </a:p>
          <a:p>
            <a:pPr>
              <a:buNone/>
            </a:pPr>
            <a:r>
              <a:rPr lang="en-GB" sz="1200" dirty="0" err="1" smtClean="0"/>
              <a:t>Fenham</a:t>
            </a:r>
            <a:r>
              <a:rPr lang="en-GB" sz="1200" dirty="0"/>
              <a:t>		1238	</a:t>
            </a:r>
            <a:r>
              <a:rPr lang="en-GB" sz="1200" dirty="0" err="1"/>
              <a:t>Marden</a:t>
            </a:r>
            <a:r>
              <a:rPr lang="en-GB" sz="1200" dirty="0"/>
              <a:t>		</a:t>
            </a:r>
            <a:r>
              <a:rPr lang="en-GB" sz="1200" dirty="0" smtClean="0"/>
              <a:t>1315</a:t>
            </a:r>
            <a:r>
              <a:rPr lang="en-GB" sz="1200" dirty="0"/>
              <a:t>	</a:t>
            </a:r>
            <a:r>
              <a:rPr lang="en-GB" sz="1200" dirty="0" err="1"/>
              <a:t>Fenham</a:t>
            </a:r>
            <a:r>
              <a:rPr lang="en-GB" sz="1200" dirty="0"/>
              <a:t>, Holy Island	1440</a:t>
            </a:r>
            <a:endParaRPr lang="en-GB" sz="1200" dirty="0" smtClean="0"/>
          </a:p>
          <a:p>
            <a:pPr>
              <a:buNone/>
            </a:pPr>
            <a:r>
              <a:rPr lang="en-GB" sz="1200" dirty="0" smtClean="0"/>
              <a:t>Newcastle</a:t>
            </a:r>
            <a:r>
              <a:rPr lang="en-GB" sz="1200" dirty="0"/>
              <a:t>	</a:t>
            </a:r>
            <a:r>
              <a:rPr lang="en-GB" sz="1200" dirty="0" smtClean="0"/>
              <a:t>	1239	</a:t>
            </a:r>
            <a:r>
              <a:rPr lang="en-GB" sz="1200" dirty="0" err="1"/>
              <a:t>Bedlington</a:t>
            </a:r>
            <a:r>
              <a:rPr lang="en-GB" sz="1200" dirty="0"/>
              <a:t> &amp; </a:t>
            </a:r>
            <a:r>
              <a:rPr lang="en-GB" sz="1200" dirty="0" err="1"/>
              <a:t>Cowpen</a:t>
            </a:r>
            <a:r>
              <a:rPr lang="en-GB" sz="1200" dirty="0"/>
              <a:t>	</a:t>
            </a:r>
            <a:r>
              <a:rPr lang="en-GB" sz="1200" dirty="0" smtClean="0"/>
              <a:t>1315	</a:t>
            </a:r>
            <a:r>
              <a:rPr lang="en-GB" sz="1200" dirty="0" err="1"/>
              <a:t>Fallowfield</a:t>
            </a:r>
            <a:r>
              <a:rPr lang="en-GB" sz="1200" dirty="0"/>
              <a:t>, Hexham 	1449</a:t>
            </a:r>
            <a:endParaRPr lang="en-GB" sz="1200" dirty="0" smtClean="0"/>
          </a:p>
          <a:p>
            <a:pPr>
              <a:buNone/>
            </a:pPr>
            <a:r>
              <a:rPr lang="en-GB" sz="1200" dirty="0"/>
              <a:t>Plessey, </a:t>
            </a:r>
            <a:r>
              <a:rPr lang="en-GB" sz="1200" dirty="0" err="1"/>
              <a:t>Morpeth</a:t>
            </a:r>
            <a:r>
              <a:rPr lang="en-GB" sz="1200" dirty="0"/>
              <a:t>	</a:t>
            </a:r>
            <a:r>
              <a:rPr lang="en-GB" sz="1200" dirty="0" smtClean="0"/>
              <a:t>1253</a:t>
            </a:r>
            <a:r>
              <a:rPr lang="en-GB" sz="1200" dirty="0"/>
              <a:t>``	</a:t>
            </a:r>
            <a:r>
              <a:rPr lang="en-GB" sz="1200" dirty="0" err="1"/>
              <a:t>Elswick</a:t>
            </a:r>
            <a:r>
              <a:rPr lang="en-GB" sz="1200" dirty="0"/>
              <a:t>		1330	North </a:t>
            </a:r>
            <a:r>
              <a:rPr lang="en-GB" sz="1200" dirty="0" smtClean="0"/>
              <a:t>Sunderland</a:t>
            </a:r>
            <a:r>
              <a:rPr lang="en-GB" sz="1200" dirty="0"/>
              <a:t>	1455	</a:t>
            </a:r>
            <a:endParaRPr lang="en-GB" sz="1200" dirty="0" smtClean="0"/>
          </a:p>
          <a:p>
            <a:pPr>
              <a:buNone/>
            </a:pPr>
            <a:r>
              <a:rPr lang="en-GB" sz="1200" dirty="0" smtClean="0"/>
              <a:t>Tynemouth</a:t>
            </a:r>
            <a:r>
              <a:rPr lang="en-GB" sz="1200" dirty="0"/>
              <a:t>	</a:t>
            </a:r>
            <a:r>
              <a:rPr lang="en-GB" sz="1200" dirty="0" smtClean="0"/>
              <a:t>	1269</a:t>
            </a:r>
            <a:r>
              <a:rPr lang="en-GB" sz="1200" dirty="0"/>
              <a:t>	Holborn, Holy Island	1347	</a:t>
            </a:r>
            <a:r>
              <a:rPr lang="en-GB" sz="1200" dirty="0" err="1" smtClean="0"/>
              <a:t>Bilton</a:t>
            </a:r>
            <a:r>
              <a:rPr lang="en-GB" sz="1200" dirty="0" smtClean="0"/>
              <a:t>, </a:t>
            </a:r>
            <a:r>
              <a:rPr lang="en-GB" sz="1200" dirty="0" err="1" smtClean="0"/>
              <a:t>Alnwick</a:t>
            </a:r>
            <a:r>
              <a:rPr lang="en-GB" sz="1200" dirty="0" smtClean="0"/>
              <a:t>	1473</a:t>
            </a:r>
          </a:p>
          <a:p>
            <a:pPr>
              <a:buNone/>
            </a:pPr>
            <a:r>
              <a:rPr lang="en-GB" sz="1200" dirty="0" smtClean="0"/>
              <a:t>Hartley</a:t>
            </a:r>
            <a:r>
              <a:rPr lang="en-GB" sz="1200" dirty="0"/>
              <a:t>		</a:t>
            </a:r>
            <a:r>
              <a:rPr lang="en-GB" sz="1200" dirty="0" smtClean="0"/>
              <a:t>1291	</a:t>
            </a:r>
            <a:r>
              <a:rPr lang="en-GB" sz="1200" dirty="0" err="1"/>
              <a:t>Earsdon</a:t>
            </a:r>
            <a:r>
              <a:rPr lang="en-GB" sz="1200" dirty="0"/>
              <a:t>	</a:t>
            </a:r>
            <a:r>
              <a:rPr lang="en-GB" sz="1200" dirty="0" smtClean="0"/>
              <a:t>	1376	</a:t>
            </a:r>
            <a:r>
              <a:rPr lang="en-GB" sz="1200" dirty="0" err="1" smtClean="0"/>
              <a:t>Scremerston</a:t>
            </a:r>
            <a:r>
              <a:rPr lang="en-GB" sz="1200" dirty="0" smtClean="0"/>
              <a:t>		1473</a:t>
            </a:r>
          </a:p>
          <a:p>
            <a:pPr>
              <a:buNone/>
            </a:pPr>
            <a:r>
              <a:rPr lang="en-GB" sz="1200" dirty="0" err="1"/>
              <a:t>Wylam</a:t>
            </a:r>
            <a:r>
              <a:rPr lang="en-GB" sz="1200" dirty="0"/>
              <a:t>		</a:t>
            </a:r>
            <a:r>
              <a:rPr lang="en-GB" sz="1200" dirty="0" smtClean="0"/>
              <a:t>1292</a:t>
            </a:r>
            <a:r>
              <a:rPr lang="en-GB" sz="1200" dirty="0"/>
              <a:t>	</a:t>
            </a:r>
            <a:r>
              <a:rPr lang="en-GB" sz="1200" dirty="0" err="1"/>
              <a:t>Bamburgh</a:t>
            </a:r>
            <a:r>
              <a:rPr lang="en-GB" sz="1200" dirty="0"/>
              <a:t>	</a:t>
            </a:r>
            <a:r>
              <a:rPr lang="en-GB" sz="1200" dirty="0" smtClean="0"/>
              <a:t>	1384	</a:t>
            </a:r>
            <a:r>
              <a:rPr lang="en-GB" sz="1200" dirty="0" err="1" smtClean="0"/>
              <a:t>Shilbottle</a:t>
            </a:r>
            <a:r>
              <a:rPr lang="en-GB" sz="1200" dirty="0"/>
              <a:t>		1473 	</a:t>
            </a:r>
            <a:endParaRPr lang="en-GB" sz="1200" dirty="0" smtClean="0"/>
          </a:p>
          <a:p>
            <a:pPr>
              <a:buNone/>
            </a:pPr>
            <a:r>
              <a:rPr lang="en-GB" sz="1200" dirty="0" smtClean="0"/>
              <a:t>Ford</a:t>
            </a:r>
            <a:r>
              <a:rPr lang="en-GB" sz="1200" dirty="0"/>
              <a:t>		</a:t>
            </a:r>
            <a:r>
              <a:rPr lang="en-GB" sz="1200" dirty="0" smtClean="0"/>
              <a:t>	1314	</a:t>
            </a:r>
            <a:r>
              <a:rPr lang="en-GB" sz="1200" dirty="0" err="1"/>
              <a:t>Buckton</a:t>
            </a:r>
            <a:r>
              <a:rPr lang="en-GB" sz="1200" dirty="0"/>
              <a:t>		</a:t>
            </a:r>
            <a:r>
              <a:rPr lang="en-GB" sz="1200" dirty="0" smtClean="0"/>
              <a:t>1429	</a:t>
            </a:r>
            <a:r>
              <a:rPr lang="en-GB" sz="1200" dirty="0" err="1" smtClean="0"/>
              <a:t>Tweedmouth</a:t>
            </a:r>
            <a:r>
              <a:rPr lang="en-GB" sz="1200" dirty="0"/>
              <a:t>	</a:t>
            </a:r>
            <a:r>
              <a:rPr lang="en-GB" sz="1200" dirty="0" smtClean="0"/>
              <a:t>	1509</a:t>
            </a:r>
            <a:endParaRPr lang="en-GB" sz="1200" dirty="0"/>
          </a:p>
          <a:p>
            <a:pPr>
              <a:buNone/>
            </a:pPr>
            <a:endParaRPr lang="en-GB" sz="1200" dirty="0" smtClean="0"/>
          </a:p>
          <a:p>
            <a:pPr>
              <a:buNone/>
            </a:pPr>
            <a:endParaRPr lang="en-GB" sz="1200" dirty="0"/>
          </a:p>
          <a:p>
            <a:pPr>
              <a:buNone/>
            </a:pPr>
            <a:r>
              <a:rPr lang="en-GB" sz="1200" dirty="0" smtClean="0"/>
              <a:t>	</a:t>
            </a:r>
            <a:endParaRPr lang="en-GB" sz="1200" dirty="0"/>
          </a:p>
          <a:p>
            <a:pPr>
              <a:buNone/>
            </a:pPr>
            <a:endParaRPr lang="en-GB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191</Words>
  <Application>Microsoft Office PowerPoint</Application>
  <PresentationFormat>On-screen Show (4:3)</PresentationFormat>
  <Paragraphs>88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Sharman</dc:creator>
  <cp:lastModifiedBy>Sharman</cp:lastModifiedBy>
  <cp:revision>18</cp:revision>
  <dcterms:created xsi:type="dcterms:W3CDTF">2016-01-31T15:47:56Z</dcterms:created>
  <dcterms:modified xsi:type="dcterms:W3CDTF">2016-02-08T16:35:02Z</dcterms:modified>
</cp:coreProperties>
</file>