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6" r:id="rId5"/>
    <p:sldId id="259" r:id="rId6"/>
    <p:sldId id="267" r:id="rId7"/>
    <p:sldId id="257"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02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151FD6-73C8-4FE1-BCA1-067DD37D17C9}" type="datetimeFigureOut">
              <a:rPr lang="en-GB" smtClean="0"/>
              <a:pPr/>
              <a:t>01/02/2016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F40851-262D-4D5C-9A09-98F88633E80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51FD6-73C8-4FE1-BCA1-067DD37D17C9}" type="datetimeFigureOut">
              <a:rPr lang="en-GB" smtClean="0"/>
              <a:pPr/>
              <a:t>01/02/2016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40851-262D-4D5C-9A09-98F88633E80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rony of Wooler Map.jpg"/>
          <p:cNvPicPr>
            <a:picLocks noChangeAspect="1"/>
          </p:cNvPicPr>
          <p:nvPr/>
        </p:nvPicPr>
        <p:blipFill>
          <a:blip r:embed="rId2" cstate="print"/>
          <a:stretch>
            <a:fillRect/>
          </a:stretch>
        </p:blipFill>
        <p:spPr>
          <a:xfrm>
            <a:off x="1444671" y="0"/>
            <a:ext cx="6254657"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525344"/>
          </a:xfrm>
        </p:spPr>
        <p:txBody>
          <a:bodyPr>
            <a:normAutofit/>
          </a:bodyPr>
          <a:lstStyle/>
          <a:p>
            <a:pPr algn="ctr">
              <a:buNone/>
            </a:pPr>
            <a:r>
              <a:rPr lang="en-GB" sz="2000" b="1" dirty="0" smtClean="0">
                <a:latin typeface="Times New Roman" pitchFamily="18" charset="0"/>
                <a:cs typeface="Times New Roman" pitchFamily="18" charset="0"/>
              </a:rPr>
              <a:t>THE GOODS AND CHATTELS OF THOMAS PAGE, NEIF</a:t>
            </a:r>
          </a:p>
          <a:p>
            <a:pPr algn="ctr">
              <a:spcAft>
                <a:spcPts val="1000"/>
              </a:spcAft>
              <a:buNone/>
            </a:pPr>
            <a:r>
              <a:rPr lang="en-GB" sz="2000" b="1" dirty="0" smtClean="0">
                <a:latin typeface="Times New Roman" pitchFamily="18" charset="0"/>
                <a:cs typeface="Times New Roman" pitchFamily="18" charset="0"/>
              </a:rPr>
              <a:t>Holder of 48 acres at </a:t>
            </a:r>
            <a:r>
              <a:rPr lang="en-GB" sz="2000" b="1" dirty="0" err="1" smtClean="0">
                <a:latin typeface="Times New Roman" pitchFamily="18" charset="0"/>
                <a:cs typeface="Times New Roman" pitchFamily="18" charset="0"/>
              </a:rPr>
              <a:t>Harton</a:t>
            </a:r>
            <a:r>
              <a:rPr lang="en-GB" sz="2000" b="1" dirty="0" smtClean="0">
                <a:latin typeface="Times New Roman" pitchFamily="18" charset="0"/>
                <a:cs typeface="Times New Roman" pitchFamily="18" charset="0"/>
              </a:rPr>
              <a:t> in 1378</a:t>
            </a:r>
            <a:endParaRPr lang="en-GB" sz="2000" dirty="0" smtClean="0">
              <a:latin typeface="Times New Roman" pitchFamily="18" charset="0"/>
              <a:cs typeface="Times New Roman" pitchFamily="18" charset="0"/>
            </a:endParaRPr>
          </a:p>
          <a:p>
            <a:pPr>
              <a:spcAft>
                <a:spcPts val="400"/>
              </a:spcAft>
              <a:buNone/>
            </a:pPr>
            <a:r>
              <a:rPr lang="en-GB" sz="1800" b="1" dirty="0" smtClean="0">
                <a:latin typeface="Times New Roman" pitchFamily="18" charset="0"/>
                <a:cs typeface="Times New Roman" pitchFamily="18" charset="0"/>
              </a:rPr>
              <a:t>3 oxen worth £1 16s  8d; </a:t>
            </a:r>
          </a:p>
          <a:p>
            <a:pPr>
              <a:spcAft>
                <a:spcPts val="400"/>
              </a:spcAft>
              <a:buNone/>
            </a:pPr>
            <a:r>
              <a:rPr lang="en-GB" sz="1800" b="1" dirty="0" smtClean="0">
                <a:latin typeface="Times New Roman" pitchFamily="18" charset="0"/>
                <a:cs typeface="Times New Roman" pitchFamily="18" charset="0"/>
              </a:rPr>
              <a:t>1 horse worth 16s. 0d;</a:t>
            </a:r>
          </a:p>
          <a:p>
            <a:pPr>
              <a:spcAft>
                <a:spcPts val="400"/>
              </a:spcAft>
              <a:buNone/>
            </a:pPr>
            <a:r>
              <a:rPr lang="en-GB" sz="1800" b="1" dirty="0" smtClean="0">
                <a:latin typeface="Times New Roman" pitchFamily="18" charset="0"/>
                <a:cs typeface="Times New Roman" pitchFamily="18" charset="0"/>
              </a:rPr>
              <a:t>3 cows worth 11s  4d; </a:t>
            </a:r>
          </a:p>
          <a:p>
            <a:pPr>
              <a:spcAft>
                <a:spcPts val="400"/>
              </a:spcAft>
              <a:buNone/>
            </a:pPr>
            <a:r>
              <a:rPr lang="en-GB" sz="1800" b="1" dirty="0" smtClean="0">
                <a:latin typeface="Times New Roman" pitchFamily="18" charset="0"/>
                <a:cs typeface="Times New Roman" pitchFamily="18" charset="0"/>
              </a:rPr>
              <a:t>1 heifer worth  4s  0d;</a:t>
            </a:r>
          </a:p>
          <a:p>
            <a:pPr>
              <a:spcAft>
                <a:spcPts val="400"/>
              </a:spcAft>
              <a:buNone/>
            </a:pPr>
            <a:r>
              <a:rPr lang="en-GB" sz="1800" b="1" dirty="0" smtClean="0">
                <a:latin typeface="Times New Roman" pitchFamily="18" charset="0"/>
                <a:cs typeface="Times New Roman" pitchFamily="18" charset="0"/>
              </a:rPr>
              <a:t>4 boars worth £1 16s  0d; </a:t>
            </a:r>
          </a:p>
          <a:p>
            <a:pPr>
              <a:spcAft>
                <a:spcPts val="400"/>
              </a:spcAft>
              <a:buNone/>
            </a:pPr>
            <a:r>
              <a:rPr lang="en-GB" sz="1800" b="1" dirty="0" smtClean="0">
                <a:latin typeface="Times New Roman" pitchFamily="18" charset="0"/>
                <a:cs typeface="Times New Roman" pitchFamily="18" charset="0"/>
              </a:rPr>
              <a:t>1 sow worth 4s  0d; 2 pigs worth 4s  9d;  </a:t>
            </a:r>
          </a:p>
          <a:p>
            <a:pPr>
              <a:spcAft>
                <a:spcPts val="400"/>
              </a:spcAft>
              <a:buNone/>
            </a:pPr>
            <a:r>
              <a:rPr lang="en-GB" sz="1800" b="1" dirty="0" smtClean="0">
                <a:latin typeface="Times New Roman" pitchFamily="18" charset="0"/>
                <a:cs typeface="Times New Roman" pitchFamily="18" charset="0"/>
              </a:rPr>
              <a:t>3 piglets worth 3s  3d;</a:t>
            </a:r>
          </a:p>
          <a:p>
            <a:pPr>
              <a:spcAft>
                <a:spcPts val="400"/>
              </a:spcAft>
              <a:buNone/>
            </a:pPr>
            <a:r>
              <a:rPr lang="en-GB" sz="1800" b="1" dirty="0" smtClean="0">
                <a:latin typeface="Times New Roman" pitchFamily="18" charset="0"/>
                <a:cs typeface="Times New Roman" pitchFamily="18" charset="0"/>
              </a:rPr>
              <a:t>2 iron bound carts worth 16s 0d;  </a:t>
            </a:r>
          </a:p>
          <a:p>
            <a:pPr>
              <a:spcAft>
                <a:spcPts val="400"/>
              </a:spcAft>
              <a:buNone/>
            </a:pPr>
            <a:r>
              <a:rPr lang="en-GB" sz="1800" b="1" dirty="0" smtClean="0">
                <a:latin typeface="Times New Roman" pitchFamily="18" charset="0"/>
                <a:cs typeface="Times New Roman" pitchFamily="18" charset="0"/>
              </a:rPr>
              <a:t>1 plough worth harness worth 5s  0d; </a:t>
            </a:r>
          </a:p>
          <a:p>
            <a:pPr>
              <a:spcAft>
                <a:spcPts val="400"/>
              </a:spcAft>
              <a:buNone/>
            </a:pPr>
            <a:r>
              <a:rPr lang="en-GB" sz="1800" b="1" dirty="0" smtClean="0">
                <a:latin typeface="Times New Roman" pitchFamily="18" charset="0"/>
                <a:cs typeface="Times New Roman" pitchFamily="18" charset="0"/>
              </a:rPr>
              <a:t>1 iron stove worth 8s 0d; </a:t>
            </a:r>
          </a:p>
          <a:p>
            <a:pPr>
              <a:spcAft>
                <a:spcPts val="400"/>
              </a:spcAft>
              <a:buNone/>
            </a:pPr>
            <a:r>
              <a:rPr lang="en-GB" sz="1800" b="1" dirty="0" smtClean="0">
                <a:latin typeface="Times New Roman" pitchFamily="18" charset="0"/>
                <a:cs typeface="Times New Roman" pitchFamily="18" charset="0"/>
              </a:rPr>
              <a:t>1 “</a:t>
            </a:r>
            <a:r>
              <a:rPr lang="en-GB" sz="1800" b="1" dirty="0" err="1" smtClean="0">
                <a:latin typeface="Times New Roman" pitchFamily="18" charset="0"/>
                <a:cs typeface="Times New Roman" pitchFamily="18" charset="0"/>
              </a:rPr>
              <a:t>plumbum</a:t>
            </a:r>
            <a:r>
              <a:rPr lang="en-GB" sz="1800" b="1" dirty="0" smtClean="0">
                <a:latin typeface="Times New Roman" pitchFamily="18" charset="0"/>
                <a:cs typeface="Times New Roman" pitchFamily="18" charset="0"/>
              </a:rPr>
              <a:t>” worth 8s  0d; </a:t>
            </a:r>
          </a:p>
          <a:p>
            <a:pPr>
              <a:spcAft>
                <a:spcPts val="400"/>
              </a:spcAft>
              <a:buNone/>
            </a:pPr>
            <a:r>
              <a:rPr lang="en-GB" sz="1800" b="1" dirty="0" smtClean="0">
                <a:latin typeface="Times New Roman" pitchFamily="18" charset="0"/>
                <a:cs typeface="Times New Roman" pitchFamily="18" charset="0"/>
              </a:rPr>
              <a:t>1 winnowing fan and 4 sacks worth 3s  04; </a:t>
            </a:r>
          </a:p>
          <a:p>
            <a:pPr>
              <a:spcAft>
                <a:spcPts val="400"/>
              </a:spcAft>
              <a:buNone/>
            </a:pPr>
            <a:r>
              <a:rPr lang="en-GB" sz="1800" b="1" dirty="0" smtClean="0">
                <a:latin typeface="Times New Roman" pitchFamily="18" charset="0"/>
                <a:cs typeface="Times New Roman" pitchFamily="18" charset="0"/>
              </a:rPr>
              <a:t>2 oil lamps and 1 ewer worth 3s  0d;</a:t>
            </a:r>
          </a:p>
          <a:p>
            <a:pPr>
              <a:spcAft>
                <a:spcPts val="300"/>
              </a:spcAft>
              <a:buNone/>
            </a:pPr>
            <a:r>
              <a:rPr lang="en-GB" sz="1800" b="1" dirty="0" smtClean="0">
                <a:latin typeface="Times New Roman" pitchFamily="18" charset="0"/>
                <a:cs typeface="Times New Roman" pitchFamily="18" charset="0"/>
              </a:rPr>
              <a:t>Wheat, barley, oats and peas worth £6  13s  4d</a:t>
            </a:r>
          </a:p>
          <a:p>
            <a:endParaRPr lang="en-GB" sz="1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p:spPr>
        <p:txBody>
          <a:bodyPr>
            <a:normAutofit fontScale="40000" lnSpcReduction="20000"/>
          </a:bodyPr>
          <a:lstStyle/>
          <a:p>
            <a:pPr>
              <a:spcAft>
                <a:spcPts val="500"/>
              </a:spcAft>
              <a:buNone/>
            </a:pPr>
            <a:r>
              <a:rPr lang="en-GB" sz="5000" b="1" dirty="0" smtClean="0">
                <a:latin typeface="Times New Roman" pitchFamily="18" charset="0"/>
                <a:cs typeface="Times New Roman" pitchFamily="18" charset="0"/>
              </a:rPr>
              <a:t>BONDLAND TENANCIES AT SHADFORTH </a:t>
            </a:r>
            <a:r>
              <a:rPr lang="en-GB" sz="3400" b="1" dirty="0" smtClean="0">
                <a:latin typeface="Times New Roman" pitchFamily="18" charset="0"/>
                <a:cs typeface="Times New Roman" pitchFamily="18" charset="0"/>
              </a:rPr>
              <a:t>(also SHERBURN and CASSOP)</a:t>
            </a:r>
          </a:p>
          <a:p>
            <a:pPr>
              <a:spcBef>
                <a:spcPts val="0"/>
              </a:spcBef>
              <a:spcAft>
                <a:spcPts val="1000"/>
              </a:spcAft>
              <a:buNone/>
            </a:pPr>
            <a:r>
              <a:rPr lang="en-GB" sz="5000" b="1" i="1" dirty="0" smtClean="0">
                <a:latin typeface="Times New Roman" pitchFamily="18" charset="0"/>
                <a:cs typeface="Times New Roman" pitchFamily="18" charset="0"/>
              </a:rPr>
              <a:t>From the Bishop of Durham's "</a:t>
            </a:r>
            <a:r>
              <a:rPr lang="en-GB" sz="5000" b="1" i="1" dirty="0" err="1" smtClean="0">
                <a:latin typeface="Times New Roman" pitchFamily="18" charset="0"/>
                <a:cs typeface="Times New Roman" pitchFamily="18" charset="0"/>
              </a:rPr>
              <a:t>Boldon</a:t>
            </a:r>
            <a:r>
              <a:rPr lang="en-GB" sz="5000" b="1" i="1" dirty="0" smtClean="0">
                <a:latin typeface="Times New Roman" pitchFamily="18" charset="0"/>
                <a:cs typeface="Times New Roman" pitchFamily="18" charset="0"/>
              </a:rPr>
              <a:t> Book" – 1183</a:t>
            </a:r>
          </a:p>
          <a:p>
            <a:pPr>
              <a:spcAft>
                <a:spcPts val="500"/>
              </a:spcAft>
              <a:buNone/>
            </a:pPr>
            <a:r>
              <a:rPr lang="en-GB" sz="4000" b="1" dirty="0" smtClean="0">
                <a:latin typeface="Times New Roman" pitchFamily="18" charset="0"/>
                <a:cs typeface="Times New Roman" pitchFamily="18" charset="0"/>
              </a:rPr>
              <a:t>For each </a:t>
            </a:r>
            <a:r>
              <a:rPr lang="en-GB" sz="4000" b="1" dirty="0" err="1" smtClean="0">
                <a:latin typeface="Times New Roman" pitchFamily="18" charset="0"/>
                <a:cs typeface="Times New Roman" pitchFamily="18" charset="0"/>
              </a:rPr>
              <a:t>bondland</a:t>
            </a:r>
            <a:r>
              <a:rPr lang="en-GB" sz="4000" b="1" dirty="0" smtClean="0">
                <a:latin typeface="Times New Roman" pitchFamily="18" charset="0"/>
                <a:cs typeface="Times New Roman" pitchFamily="18" charset="0"/>
              </a:rPr>
              <a:t> of 30 acres, these rents and works are owed:</a:t>
            </a:r>
          </a:p>
          <a:p>
            <a:pPr>
              <a:spcAft>
                <a:spcPts val="700"/>
              </a:spcAft>
            </a:pPr>
            <a:r>
              <a:rPr lang="en-GB" sz="4000" dirty="0" smtClean="0">
                <a:latin typeface="Times New Roman" pitchFamily="18" charset="0"/>
                <a:cs typeface="Times New Roman" pitchFamily="18" charset="0"/>
              </a:rPr>
              <a:t>Work 3 days a week throughout the year, except 7 days at Easter, 7 days at Whitsun and 13 days at Christmas.</a:t>
            </a:r>
          </a:p>
          <a:p>
            <a:pPr>
              <a:spcAft>
                <a:spcPts val="700"/>
              </a:spcAft>
            </a:pPr>
            <a:r>
              <a:rPr lang="en-GB" sz="4000" dirty="0" smtClean="0">
                <a:latin typeface="Times New Roman" pitchFamily="18" charset="0"/>
                <a:cs typeface="Times New Roman" pitchFamily="18" charset="0"/>
              </a:rPr>
              <a:t>Do 4 boons in autumn with the whole household, except the housewife.</a:t>
            </a:r>
          </a:p>
          <a:p>
            <a:pPr>
              <a:spcAft>
                <a:spcPts val="700"/>
              </a:spcAft>
            </a:pPr>
            <a:r>
              <a:rPr lang="en-GB" sz="4000" dirty="0" smtClean="0">
                <a:latin typeface="Times New Roman" pitchFamily="18" charset="0"/>
                <a:cs typeface="Times New Roman" pitchFamily="18" charset="0"/>
              </a:rPr>
              <a:t>Reap 3 roods of oats.</a:t>
            </a:r>
          </a:p>
          <a:p>
            <a:pPr>
              <a:spcAft>
                <a:spcPts val="700"/>
              </a:spcAft>
            </a:pPr>
            <a:r>
              <a:rPr lang="en-GB" sz="4000" dirty="0" smtClean="0">
                <a:latin typeface="Times New Roman" pitchFamily="18" charset="0"/>
                <a:cs typeface="Times New Roman" pitchFamily="18" charset="0"/>
              </a:rPr>
              <a:t>Plough and harrow 3 roods of oat stubble.</a:t>
            </a:r>
          </a:p>
          <a:p>
            <a:pPr>
              <a:spcAft>
                <a:spcPts val="700"/>
              </a:spcAft>
            </a:pPr>
            <a:r>
              <a:rPr lang="en-GB" sz="4000" dirty="0" smtClean="0">
                <a:latin typeface="Times New Roman" pitchFamily="18" charset="0"/>
                <a:cs typeface="Times New Roman" pitchFamily="18" charset="0"/>
              </a:rPr>
              <a:t>Plough and harrow 2 acres.</a:t>
            </a:r>
          </a:p>
          <a:p>
            <a:pPr>
              <a:spcAft>
                <a:spcPts val="700"/>
              </a:spcAft>
            </a:pPr>
            <a:r>
              <a:rPr lang="en-GB" sz="4000" dirty="0" smtClean="0">
                <a:latin typeface="Times New Roman" pitchFamily="18" charset="0"/>
                <a:cs typeface="Times New Roman" pitchFamily="18" charset="0"/>
              </a:rPr>
              <a:t>Mow 1 day at Houghton-le-Spring.</a:t>
            </a:r>
          </a:p>
          <a:p>
            <a:pPr>
              <a:spcAft>
                <a:spcPts val="700"/>
              </a:spcAft>
            </a:pPr>
            <a:r>
              <a:rPr lang="en-GB" sz="4000" dirty="0" smtClean="0">
                <a:latin typeface="Times New Roman" pitchFamily="18" charset="0"/>
                <a:cs typeface="Times New Roman" pitchFamily="18" charset="0"/>
              </a:rPr>
              <a:t>Build a booth at St Cuthbert's Fair, 1 for every 3 tenants.</a:t>
            </a:r>
          </a:p>
          <a:p>
            <a:pPr>
              <a:spcAft>
                <a:spcPts val="700"/>
              </a:spcAft>
            </a:pPr>
            <a:r>
              <a:rPr lang="en-GB" sz="4000" dirty="0" smtClean="0">
                <a:latin typeface="Times New Roman" pitchFamily="18" charset="0"/>
                <a:cs typeface="Times New Roman" pitchFamily="18" charset="0"/>
              </a:rPr>
              <a:t>½ </a:t>
            </a:r>
            <a:r>
              <a:rPr lang="en-GB" sz="4000" dirty="0" err="1" smtClean="0">
                <a:latin typeface="Times New Roman" pitchFamily="18" charset="0"/>
                <a:cs typeface="Times New Roman" pitchFamily="18" charset="0"/>
              </a:rPr>
              <a:t>chalder</a:t>
            </a:r>
            <a:r>
              <a:rPr lang="en-GB" sz="4000" dirty="0" smtClean="0">
                <a:latin typeface="Times New Roman" pitchFamily="18" charset="0"/>
                <a:cs typeface="Times New Roman" pitchFamily="18" charset="0"/>
              </a:rPr>
              <a:t> of </a:t>
            </a:r>
            <a:r>
              <a:rPr lang="en-GB" sz="4000" b="1" dirty="0" err="1" smtClean="0">
                <a:latin typeface="Times New Roman" pitchFamily="18" charset="0"/>
                <a:cs typeface="Times New Roman" pitchFamily="18" charset="0"/>
              </a:rPr>
              <a:t>Scotoats</a:t>
            </a:r>
            <a:r>
              <a:rPr lang="en-GB" sz="4000" b="1" dirty="0" smtClean="0">
                <a:latin typeface="Times New Roman" pitchFamily="18" charset="0"/>
                <a:cs typeface="Times New Roman" pitchFamily="18" charset="0"/>
              </a:rPr>
              <a:t>.</a:t>
            </a:r>
          </a:p>
          <a:p>
            <a:pPr>
              <a:spcAft>
                <a:spcPts val="700"/>
              </a:spcAft>
            </a:pPr>
            <a:r>
              <a:rPr lang="en-GB" sz="4000" dirty="0" smtClean="0">
                <a:latin typeface="Times New Roman" pitchFamily="18" charset="0"/>
                <a:cs typeface="Times New Roman" pitchFamily="18" charset="0"/>
              </a:rPr>
              <a:t>2 hens at Christmas.</a:t>
            </a:r>
          </a:p>
          <a:p>
            <a:pPr>
              <a:spcAft>
                <a:spcPts val="700"/>
              </a:spcAft>
            </a:pPr>
            <a:r>
              <a:rPr lang="en-GB" sz="4000" dirty="0" smtClean="0">
                <a:latin typeface="Times New Roman" pitchFamily="18" charset="0"/>
                <a:cs typeface="Times New Roman" pitchFamily="18" charset="0"/>
              </a:rPr>
              <a:t>10 eggs at Easter.</a:t>
            </a:r>
          </a:p>
          <a:p>
            <a:pPr>
              <a:spcAft>
                <a:spcPts val="700"/>
              </a:spcAft>
            </a:pPr>
            <a:r>
              <a:rPr lang="en-GB" sz="4000" dirty="0" smtClean="0">
                <a:latin typeface="Times New Roman" pitchFamily="18" charset="0"/>
                <a:cs typeface="Times New Roman" pitchFamily="18" charset="0"/>
              </a:rPr>
              <a:t>5 loads of wood.</a:t>
            </a:r>
          </a:p>
          <a:p>
            <a:pPr>
              <a:spcAft>
                <a:spcPts val="700"/>
              </a:spcAft>
            </a:pPr>
            <a:r>
              <a:rPr lang="en-GB" sz="4000" dirty="0" smtClean="0">
                <a:latin typeface="Times New Roman" pitchFamily="18" charset="0"/>
                <a:cs typeface="Times New Roman" pitchFamily="18" charset="0"/>
              </a:rPr>
              <a:t>2s 6d  </a:t>
            </a:r>
            <a:r>
              <a:rPr lang="en-GB" sz="4000" b="1" dirty="0" err="1" smtClean="0">
                <a:latin typeface="Times New Roman" pitchFamily="18" charset="0"/>
                <a:cs typeface="Times New Roman" pitchFamily="18" charset="0"/>
              </a:rPr>
              <a:t>Scotpenny</a:t>
            </a:r>
            <a:r>
              <a:rPr lang="en-GB" sz="4000" b="1" dirty="0" smtClean="0">
                <a:latin typeface="Times New Roman" pitchFamily="18" charset="0"/>
                <a:cs typeface="Times New Roman" pitchFamily="18" charset="0"/>
              </a:rPr>
              <a:t>.</a:t>
            </a:r>
          </a:p>
          <a:p>
            <a:pPr>
              <a:spcAft>
                <a:spcPts val="700"/>
              </a:spcAft>
            </a:pPr>
            <a:r>
              <a:rPr lang="en-GB" sz="4000" dirty="0" smtClean="0">
                <a:latin typeface="Times New Roman" pitchFamily="18" charset="0"/>
                <a:cs typeface="Times New Roman" pitchFamily="18" charset="0"/>
              </a:rPr>
              <a:t>1s  4d </a:t>
            </a:r>
            <a:r>
              <a:rPr lang="en-GB" sz="4000" b="1" dirty="0" err="1" smtClean="0">
                <a:latin typeface="Times New Roman" pitchFamily="18" charset="0"/>
                <a:cs typeface="Times New Roman" pitchFamily="18" charset="0"/>
              </a:rPr>
              <a:t>Cartingpenny</a:t>
            </a:r>
            <a:r>
              <a:rPr lang="en-GB" sz="4000" b="1" dirty="0" smtClean="0">
                <a:latin typeface="Times New Roman" pitchFamily="18" charset="0"/>
                <a:cs typeface="Times New Roman" pitchFamily="18" charset="0"/>
              </a:rPr>
              <a:t> </a:t>
            </a:r>
            <a:r>
              <a:rPr lang="en-GB" sz="4000" b="1" i="1" dirty="0" smtClean="0">
                <a:latin typeface="Times New Roman" pitchFamily="18" charset="0"/>
                <a:cs typeface="Times New Roman" pitchFamily="18" charset="0"/>
              </a:rPr>
              <a:t>(also known as </a:t>
            </a:r>
            <a:r>
              <a:rPr lang="en-GB" sz="4000" b="1" i="1" dirty="0" err="1" smtClean="0">
                <a:latin typeface="Times New Roman" pitchFamily="18" charset="0"/>
                <a:cs typeface="Times New Roman" pitchFamily="18" charset="0"/>
              </a:rPr>
              <a:t>averpenny</a:t>
            </a:r>
            <a:r>
              <a:rPr lang="en-GB" sz="4000" b="1" i="1" dirty="0" smtClean="0">
                <a:latin typeface="Times New Roman" pitchFamily="18" charset="0"/>
                <a:cs typeface="Times New Roman" pitchFamily="18" charset="0"/>
              </a:rPr>
              <a:t>)</a:t>
            </a:r>
          </a:p>
          <a:p>
            <a:pPr>
              <a:spcAft>
                <a:spcPts val="700"/>
              </a:spcAft>
            </a:pPr>
            <a:r>
              <a:rPr lang="en-GB" sz="4000" dirty="0" smtClean="0">
                <a:latin typeface="Times New Roman" pitchFamily="18" charset="0"/>
                <a:cs typeface="Times New Roman" pitchFamily="18" charset="0"/>
              </a:rPr>
              <a:t>17s  0d </a:t>
            </a:r>
            <a:r>
              <a:rPr lang="en-GB" sz="4000" b="1" dirty="0" err="1" smtClean="0">
                <a:latin typeface="Times New Roman" pitchFamily="18" charset="0"/>
                <a:cs typeface="Times New Roman" pitchFamily="18" charset="0"/>
              </a:rPr>
              <a:t>Cornage</a:t>
            </a:r>
            <a:r>
              <a:rPr lang="en-GB" sz="4000" b="1" dirty="0" smtClean="0">
                <a:latin typeface="Times New Roman" pitchFamily="18" charset="0"/>
                <a:cs typeface="Times New Roman" pitchFamily="18" charset="0"/>
              </a:rPr>
              <a:t> </a:t>
            </a:r>
            <a:r>
              <a:rPr lang="en-GB" sz="4000" b="1" i="1" dirty="0" smtClean="0">
                <a:latin typeface="Times New Roman" pitchFamily="18" charset="0"/>
                <a:cs typeface="Times New Roman" pitchFamily="18" charset="0"/>
              </a:rPr>
              <a:t>(communal rent paid for the right to pasture cattle)</a:t>
            </a:r>
          </a:p>
          <a:p>
            <a:r>
              <a:rPr lang="en-GB" sz="4000" dirty="0" smtClean="0">
                <a:latin typeface="Times New Roman" pitchFamily="18" charset="0"/>
                <a:cs typeface="Times New Roman" pitchFamily="18" charset="0"/>
              </a:rPr>
              <a:t>1 cow in milk</a:t>
            </a:r>
            <a:r>
              <a:rPr lang="en-GB" sz="4000" b="1" dirty="0" smtClean="0">
                <a:latin typeface="Times New Roman" pitchFamily="18" charset="0"/>
                <a:cs typeface="Times New Roman" pitchFamily="18" charset="0"/>
              </a:rPr>
              <a:t> (</a:t>
            </a:r>
            <a:r>
              <a:rPr lang="en-GB" sz="4000" b="1" dirty="0" err="1" smtClean="0">
                <a:latin typeface="Times New Roman" pitchFamily="18" charset="0"/>
                <a:cs typeface="Times New Roman" pitchFamily="18" charset="0"/>
              </a:rPr>
              <a:t>Metrith</a:t>
            </a:r>
            <a:r>
              <a:rPr lang="en-GB" sz="4000" b="1" dirty="0" smtClean="0">
                <a:latin typeface="Times New Roman" pitchFamily="18" charset="0"/>
                <a:cs typeface="Times New Roman" pitchFamily="18" charset="0"/>
              </a:rPr>
              <a:t>) </a:t>
            </a:r>
            <a:r>
              <a:rPr lang="en-GB" sz="4000" b="1" i="1" dirty="0" smtClean="0">
                <a:latin typeface="Times New Roman" pitchFamily="18" charset="0"/>
                <a:cs typeface="Times New Roman" pitchFamily="18" charset="0"/>
              </a:rPr>
              <a:t>(communal rent ).</a:t>
            </a:r>
            <a:endParaRPr lang="en-GB" sz="4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507288" cy="6120680"/>
          </a:xfrm>
        </p:spPr>
        <p:txBody>
          <a:bodyPr>
            <a:normAutofit fontScale="25000" lnSpcReduction="20000"/>
          </a:bodyPr>
          <a:lstStyle/>
          <a:p>
            <a:pPr>
              <a:spcAft>
                <a:spcPts val="1000"/>
              </a:spcAft>
              <a:buNone/>
            </a:pPr>
            <a:r>
              <a:rPr lang="en-GB" sz="8000" b="1" dirty="0" smtClean="0">
                <a:latin typeface="Times New Roman" pitchFamily="18" charset="0"/>
                <a:cs typeface="Times New Roman" pitchFamily="18" charset="0"/>
              </a:rPr>
              <a:t>BONDLAND TENANCIES AT SHADFORTH, </a:t>
            </a:r>
            <a:r>
              <a:rPr lang="en-GB" sz="8000" b="1" dirty="0" err="1" smtClean="0">
                <a:latin typeface="Times New Roman" pitchFamily="18" charset="0"/>
                <a:cs typeface="Times New Roman" pitchFamily="18" charset="0"/>
              </a:rPr>
              <a:t>Quarringtonshire</a:t>
            </a:r>
            <a:r>
              <a:rPr lang="en-GB" sz="8000" b="1" dirty="0" smtClean="0">
                <a:latin typeface="Times New Roman" pitchFamily="18" charset="0"/>
                <a:cs typeface="Times New Roman" pitchFamily="18" charset="0"/>
              </a:rPr>
              <a:t>. 1381</a:t>
            </a:r>
            <a:endParaRPr lang="en-GB" sz="8000" b="1" u="sng" dirty="0" smtClean="0">
              <a:latin typeface="Times New Roman" pitchFamily="18" charset="0"/>
              <a:cs typeface="Times New Roman" pitchFamily="18" charset="0"/>
            </a:endParaRPr>
          </a:p>
          <a:p>
            <a:pPr>
              <a:buNone/>
            </a:pPr>
            <a:r>
              <a:rPr lang="en-GB" sz="5600" b="1" dirty="0" smtClean="0">
                <a:latin typeface="Times New Roman" pitchFamily="18" charset="0"/>
                <a:cs typeface="Times New Roman" pitchFamily="18" charset="0"/>
              </a:rPr>
              <a:t>18 </a:t>
            </a:r>
            <a:r>
              <a:rPr lang="en-GB" sz="5600" b="1" dirty="0" err="1" smtClean="0">
                <a:latin typeface="Times New Roman" pitchFamily="18" charset="0"/>
                <a:cs typeface="Times New Roman" pitchFamily="18" charset="0"/>
              </a:rPr>
              <a:t>Bondlands</a:t>
            </a:r>
            <a:r>
              <a:rPr lang="en-GB" sz="5600" b="1" dirty="0" smtClean="0">
                <a:latin typeface="Times New Roman" pitchFamily="18" charset="0"/>
                <a:cs typeface="Times New Roman" pitchFamily="18" charset="0"/>
              </a:rPr>
              <a:t>, each consisting of 1 </a:t>
            </a:r>
            <a:r>
              <a:rPr lang="en-GB" sz="5600" b="1" dirty="0" err="1" smtClean="0">
                <a:latin typeface="Times New Roman" pitchFamily="18" charset="0"/>
                <a:cs typeface="Times New Roman" pitchFamily="18" charset="0"/>
              </a:rPr>
              <a:t>steading</a:t>
            </a:r>
            <a:r>
              <a:rPr lang="en-GB" sz="5600" b="1" dirty="0" smtClean="0">
                <a:latin typeface="Times New Roman" pitchFamily="18" charset="0"/>
                <a:cs typeface="Times New Roman" pitchFamily="18" charset="0"/>
              </a:rPr>
              <a:t> and 30 acres </a:t>
            </a:r>
            <a:r>
              <a:rPr lang="en-GB" sz="5600" b="1" i="1" dirty="0" smtClean="0">
                <a:latin typeface="Times New Roman" pitchFamily="18" charset="0"/>
                <a:cs typeface="Times New Roman" pitchFamily="18" charset="0"/>
              </a:rPr>
              <a:t>(2 </a:t>
            </a:r>
            <a:r>
              <a:rPr lang="en-GB" sz="5600" b="1" i="1" dirty="0" err="1" smtClean="0">
                <a:latin typeface="Times New Roman" pitchFamily="18" charset="0"/>
                <a:cs typeface="Times New Roman" pitchFamily="18" charset="0"/>
              </a:rPr>
              <a:t>bovates</a:t>
            </a:r>
            <a:r>
              <a:rPr lang="en-GB" sz="5600" b="1" i="1" dirty="0" smtClean="0">
                <a:latin typeface="Times New Roman" pitchFamily="18" charset="0"/>
                <a:cs typeface="Times New Roman" pitchFamily="18" charset="0"/>
              </a:rPr>
              <a:t> of 15 acres)</a:t>
            </a:r>
          </a:p>
          <a:p>
            <a:pPr>
              <a:buNone/>
            </a:pPr>
            <a:r>
              <a:rPr lang="en-GB" sz="5600" dirty="0" smtClean="0">
                <a:latin typeface="Times New Roman" pitchFamily="18" charset="0"/>
                <a:cs typeface="Times New Roman" pitchFamily="18" charset="0"/>
              </a:rPr>
              <a:t>2 </a:t>
            </a:r>
            <a:r>
              <a:rPr lang="en-GB" sz="5600" dirty="0" err="1" smtClean="0">
                <a:latin typeface="Times New Roman" pitchFamily="18" charset="0"/>
                <a:cs typeface="Times New Roman" pitchFamily="18" charset="0"/>
              </a:rPr>
              <a:t>bondlands</a:t>
            </a:r>
            <a:r>
              <a:rPr lang="en-GB" sz="5600" dirty="0" smtClean="0">
                <a:latin typeface="Times New Roman" pitchFamily="18" charset="0"/>
                <a:cs typeface="Times New Roman" pitchFamily="18" charset="0"/>
              </a:rPr>
              <a:t> each:  Robert </a:t>
            </a:r>
            <a:r>
              <a:rPr lang="en-GB" sz="5600" dirty="0" err="1" smtClean="0">
                <a:latin typeface="Times New Roman" pitchFamily="18" charset="0"/>
                <a:cs typeface="Times New Roman" pitchFamily="18" charset="0"/>
              </a:rPr>
              <a:t>Allinson</a:t>
            </a:r>
            <a:r>
              <a:rPr lang="en-GB" sz="5600" dirty="0" smtClean="0">
                <a:latin typeface="Times New Roman" pitchFamily="18" charset="0"/>
                <a:cs typeface="Times New Roman" pitchFamily="18" charset="0"/>
              </a:rPr>
              <a:t>, William </a:t>
            </a:r>
            <a:r>
              <a:rPr lang="en-GB" sz="5600" dirty="0" err="1" smtClean="0">
                <a:latin typeface="Times New Roman" pitchFamily="18" charset="0"/>
                <a:cs typeface="Times New Roman" pitchFamily="18" charset="0"/>
              </a:rPr>
              <a:t>Allinson</a:t>
            </a:r>
            <a:r>
              <a:rPr lang="en-GB" sz="5600" dirty="0" smtClean="0">
                <a:latin typeface="Times New Roman" pitchFamily="18" charset="0"/>
                <a:cs typeface="Times New Roman" pitchFamily="18" charset="0"/>
              </a:rPr>
              <a:t>, William Robinson and Thomas </a:t>
            </a:r>
            <a:r>
              <a:rPr lang="en-GB" sz="5600" dirty="0" err="1" smtClean="0">
                <a:latin typeface="Times New Roman" pitchFamily="18" charset="0"/>
                <a:cs typeface="Times New Roman" pitchFamily="18" charset="0"/>
              </a:rPr>
              <a:t>Huetson</a:t>
            </a:r>
            <a:endParaRPr lang="en-GB" sz="5600" dirty="0" smtClean="0">
              <a:latin typeface="Times New Roman" pitchFamily="18" charset="0"/>
              <a:cs typeface="Times New Roman" pitchFamily="18" charset="0"/>
            </a:endParaRPr>
          </a:p>
          <a:p>
            <a:pPr>
              <a:buNone/>
            </a:pPr>
            <a:r>
              <a:rPr lang="en-GB" sz="5600" dirty="0" smtClean="0">
                <a:latin typeface="Times New Roman" pitchFamily="18" charset="0"/>
                <a:cs typeface="Times New Roman" pitchFamily="18" charset="0"/>
              </a:rPr>
              <a:t>1½ </a:t>
            </a:r>
            <a:r>
              <a:rPr lang="en-GB" sz="5600" dirty="0" err="1" smtClean="0">
                <a:latin typeface="Times New Roman" pitchFamily="18" charset="0"/>
                <a:cs typeface="Times New Roman" pitchFamily="18" charset="0"/>
              </a:rPr>
              <a:t>bondlands</a:t>
            </a:r>
            <a:r>
              <a:rPr lang="en-GB" sz="5600" dirty="0" smtClean="0">
                <a:latin typeface="Times New Roman" pitchFamily="18" charset="0"/>
                <a:cs typeface="Times New Roman" pitchFamily="18" charset="0"/>
              </a:rPr>
              <a:t> each:  Joan </a:t>
            </a:r>
            <a:r>
              <a:rPr lang="en-GB" sz="5600" dirty="0" err="1" smtClean="0">
                <a:latin typeface="Times New Roman" pitchFamily="18" charset="0"/>
                <a:cs typeface="Times New Roman" pitchFamily="18" charset="0"/>
              </a:rPr>
              <a:t>Biddick</a:t>
            </a:r>
            <a:r>
              <a:rPr lang="en-GB" sz="5600" dirty="0" smtClean="0">
                <a:latin typeface="Times New Roman" pitchFamily="18" charset="0"/>
                <a:cs typeface="Times New Roman" pitchFamily="18" charset="0"/>
              </a:rPr>
              <a:t>, John </a:t>
            </a:r>
            <a:r>
              <a:rPr lang="en-GB" sz="5600" dirty="0" err="1" smtClean="0">
                <a:latin typeface="Times New Roman" pitchFamily="18" charset="0"/>
                <a:cs typeface="Times New Roman" pitchFamily="18" charset="0"/>
              </a:rPr>
              <a:t>Greveson</a:t>
            </a:r>
            <a:r>
              <a:rPr lang="en-GB" sz="5600" dirty="0" smtClean="0">
                <a:latin typeface="Times New Roman" pitchFamily="18" charset="0"/>
                <a:cs typeface="Times New Roman" pitchFamily="18" charset="0"/>
              </a:rPr>
              <a:t>, John </a:t>
            </a:r>
            <a:r>
              <a:rPr lang="en-GB" sz="5600" dirty="0" err="1" smtClean="0">
                <a:latin typeface="Times New Roman" pitchFamily="18" charset="0"/>
                <a:cs typeface="Times New Roman" pitchFamily="18" charset="0"/>
              </a:rPr>
              <a:t>Ludworth</a:t>
            </a:r>
            <a:r>
              <a:rPr lang="en-GB" sz="5600" dirty="0" smtClean="0">
                <a:latin typeface="Times New Roman" pitchFamily="18" charset="0"/>
                <a:cs typeface="Times New Roman" pitchFamily="18" charset="0"/>
              </a:rPr>
              <a:t> and Ralph Johnson</a:t>
            </a:r>
          </a:p>
          <a:p>
            <a:pPr>
              <a:buNone/>
            </a:pPr>
            <a:r>
              <a:rPr lang="en-GB" sz="5600" dirty="0" smtClean="0">
                <a:latin typeface="Times New Roman" pitchFamily="18" charset="0"/>
                <a:cs typeface="Times New Roman" pitchFamily="18" charset="0"/>
              </a:rPr>
              <a:t>1 </a:t>
            </a:r>
            <a:r>
              <a:rPr lang="en-GB" sz="5600" dirty="0" err="1" smtClean="0">
                <a:latin typeface="Times New Roman" pitchFamily="18" charset="0"/>
                <a:cs typeface="Times New Roman" pitchFamily="18" charset="0"/>
              </a:rPr>
              <a:t>bondland</a:t>
            </a:r>
            <a:r>
              <a:rPr lang="en-GB" sz="5600" dirty="0" smtClean="0">
                <a:latin typeface="Times New Roman" pitchFamily="18" charset="0"/>
                <a:cs typeface="Times New Roman" pitchFamily="18" charset="0"/>
              </a:rPr>
              <a:t> each:  Thomas Pearson, William Smith, Thomas of </a:t>
            </a:r>
            <a:r>
              <a:rPr lang="en-GB" sz="5600" dirty="0" err="1" smtClean="0">
                <a:latin typeface="Times New Roman" pitchFamily="18" charset="0"/>
                <a:cs typeface="Times New Roman" pitchFamily="18" charset="0"/>
              </a:rPr>
              <a:t>Sherburn</a:t>
            </a:r>
            <a:r>
              <a:rPr lang="en-GB" sz="5600" dirty="0" smtClean="0">
                <a:latin typeface="Times New Roman" pitchFamily="18" charset="0"/>
                <a:cs typeface="Times New Roman" pitchFamily="18" charset="0"/>
              </a:rPr>
              <a:t> and William </a:t>
            </a:r>
            <a:r>
              <a:rPr lang="en-GB" sz="5600" dirty="0" err="1" smtClean="0">
                <a:latin typeface="Times New Roman" pitchFamily="18" charset="0"/>
                <a:cs typeface="Times New Roman" pitchFamily="18" charset="0"/>
              </a:rPr>
              <a:t>Wardon</a:t>
            </a:r>
            <a:endParaRPr lang="en-GB" sz="5600" dirty="0" smtClean="0">
              <a:latin typeface="Times New Roman" pitchFamily="18" charset="0"/>
              <a:cs typeface="Times New Roman" pitchFamily="18" charset="0"/>
            </a:endParaRPr>
          </a:p>
          <a:p>
            <a:pPr>
              <a:buNone/>
            </a:pPr>
            <a:endParaRPr lang="x-none" i="1" u="sng" smtClean="0">
              <a:latin typeface="Times New Roman" pitchFamily="18" charset="0"/>
              <a:cs typeface="Times New Roman" pitchFamily="18" charset="0"/>
            </a:endParaRPr>
          </a:p>
          <a:p>
            <a:pPr>
              <a:spcAft>
                <a:spcPts val="300"/>
              </a:spcAft>
              <a:buNone/>
            </a:pPr>
            <a:r>
              <a:rPr lang="en-GB" sz="5600" b="1" u="sng" dirty="0" smtClean="0">
                <a:latin typeface="Times New Roman" pitchFamily="18" charset="0"/>
                <a:cs typeface="Times New Roman" pitchFamily="18" charset="0"/>
              </a:rPr>
              <a:t>For each </a:t>
            </a:r>
            <a:r>
              <a:rPr lang="en-GB" sz="5600" b="1" u="sng" dirty="0" err="1" smtClean="0">
                <a:latin typeface="Times New Roman" pitchFamily="18" charset="0"/>
                <a:cs typeface="Times New Roman" pitchFamily="18" charset="0"/>
              </a:rPr>
              <a:t>bondland</a:t>
            </a:r>
            <a:r>
              <a:rPr lang="en-GB" sz="5600" b="1" u="sng" dirty="0" smtClean="0">
                <a:latin typeface="Times New Roman" pitchFamily="18" charset="0"/>
                <a:cs typeface="Times New Roman" pitchFamily="18" charset="0"/>
              </a:rPr>
              <a:t> the following rents and works are owed:</a:t>
            </a:r>
          </a:p>
          <a:p>
            <a:pPr>
              <a:spcAft>
                <a:spcPts val="300"/>
              </a:spcAft>
              <a:buNone/>
            </a:pPr>
            <a:r>
              <a:rPr lang="en-GB" sz="4800" b="1" dirty="0" err="1" smtClean="0">
                <a:latin typeface="Times New Roman" pitchFamily="18" charset="0"/>
                <a:cs typeface="Times New Roman" pitchFamily="18" charset="0"/>
              </a:rPr>
              <a:t>Scotpennies</a:t>
            </a:r>
            <a:r>
              <a:rPr lang="en-GB" sz="4800" b="1" dirty="0" smtClean="0">
                <a:latin typeface="Times New Roman" pitchFamily="18" charset="0"/>
                <a:cs typeface="Times New Roman" pitchFamily="18" charset="0"/>
              </a:rPr>
              <a:t> at the Feast of the Purification of the Blessed Virgin Mary  			  1s  7d</a:t>
            </a:r>
            <a:endParaRPr lang="en-GB" sz="4800" b="1" u="sng" dirty="0" smtClean="0">
              <a:latin typeface="Times New Roman" pitchFamily="18" charset="0"/>
              <a:cs typeface="Times New Roman" pitchFamily="18" charset="0"/>
            </a:endParaRPr>
          </a:p>
          <a:p>
            <a:pPr>
              <a:spcAft>
                <a:spcPts val="300"/>
              </a:spcAft>
              <a:buNone/>
            </a:pPr>
            <a:r>
              <a:rPr lang="en-GB" sz="4800" b="1" dirty="0" err="1" smtClean="0">
                <a:latin typeface="Times New Roman" pitchFamily="18" charset="0"/>
                <a:cs typeface="Times New Roman" pitchFamily="18" charset="0"/>
              </a:rPr>
              <a:t>Maltpennies</a:t>
            </a:r>
            <a:r>
              <a:rPr lang="en-GB" sz="4800" b="1" dirty="0" smtClean="0">
                <a:latin typeface="Times New Roman" pitchFamily="18" charset="0"/>
                <a:cs typeface="Times New Roman" pitchFamily="18" charset="0"/>
              </a:rPr>
              <a:t> at </a:t>
            </a:r>
            <a:r>
              <a:rPr lang="en-GB" sz="4800" b="1" dirty="0" err="1" smtClean="0">
                <a:latin typeface="Times New Roman" pitchFamily="18" charset="0"/>
                <a:cs typeface="Times New Roman" pitchFamily="18" charset="0"/>
              </a:rPr>
              <a:t>Michaelmas</a:t>
            </a:r>
            <a:r>
              <a:rPr lang="en-GB" sz="4800" b="1" dirty="0" smtClean="0">
                <a:latin typeface="Times New Roman" pitchFamily="18" charset="0"/>
                <a:cs typeface="Times New Roman" pitchFamily="18" charset="0"/>
              </a:rPr>
              <a:t>			 				  1s  3d</a:t>
            </a:r>
          </a:p>
          <a:p>
            <a:pPr>
              <a:spcAft>
                <a:spcPts val="300"/>
              </a:spcAft>
              <a:buNone/>
            </a:pPr>
            <a:r>
              <a:rPr lang="en-GB" sz="4800" b="1" dirty="0" err="1" smtClean="0">
                <a:latin typeface="Times New Roman" pitchFamily="18" charset="0"/>
                <a:cs typeface="Times New Roman" pitchFamily="18" charset="0"/>
              </a:rPr>
              <a:t>Averpennies</a:t>
            </a:r>
            <a:r>
              <a:rPr lang="en-GB" sz="4800" b="1" dirty="0" smtClean="0">
                <a:latin typeface="Times New Roman" pitchFamily="18" charset="0"/>
                <a:cs typeface="Times New Roman" pitchFamily="18" charset="0"/>
              </a:rPr>
              <a:t> at the Feasts of St Cuthbert in March, St John the Baptist and St Cuthbert in September	   1s  0d</a:t>
            </a:r>
          </a:p>
          <a:p>
            <a:pPr>
              <a:spcAft>
                <a:spcPts val="300"/>
              </a:spcAft>
              <a:buNone/>
            </a:pPr>
            <a:r>
              <a:rPr lang="en-GB" sz="4800" b="1" dirty="0" err="1" smtClean="0">
                <a:latin typeface="Times New Roman" pitchFamily="18" charset="0"/>
                <a:cs typeface="Times New Roman" pitchFamily="18" charset="0"/>
              </a:rPr>
              <a:t>Woodloadpennies</a:t>
            </a:r>
            <a:r>
              <a:rPr lang="en-GB" sz="4800" b="1" dirty="0" smtClean="0">
                <a:latin typeface="Times New Roman" pitchFamily="18" charset="0"/>
                <a:cs typeface="Times New Roman" pitchFamily="18" charset="0"/>
              </a:rPr>
              <a:t> at the Feast of St John the Baptist				  	      8d</a:t>
            </a:r>
          </a:p>
          <a:p>
            <a:pPr>
              <a:spcAft>
                <a:spcPts val="300"/>
              </a:spcAft>
              <a:buNone/>
            </a:pPr>
            <a:r>
              <a:rPr lang="en-GB" sz="4800" dirty="0" smtClean="0">
                <a:latin typeface="Times New Roman" pitchFamily="18" charset="0"/>
                <a:cs typeface="Times New Roman" pitchFamily="18" charset="0"/>
              </a:rPr>
              <a:t>6 bushels</a:t>
            </a:r>
            <a:r>
              <a:rPr lang="en-GB" sz="4800" b="1" dirty="0" smtClean="0">
                <a:latin typeface="Times New Roman" pitchFamily="18" charset="0"/>
                <a:cs typeface="Times New Roman" pitchFamily="18" charset="0"/>
              </a:rPr>
              <a:t> </a:t>
            </a:r>
            <a:r>
              <a:rPr lang="en-GB" sz="4800" b="1" dirty="0" err="1" smtClean="0">
                <a:latin typeface="Times New Roman" pitchFamily="18" charset="0"/>
                <a:cs typeface="Times New Roman" pitchFamily="18" charset="0"/>
              </a:rPr>
              <a:t>Scotoats</a:t>
            </a:r>
            <a:r>
              <a:rPr lang="en-GB" sz="4800" b="1" dirty="0" smtClean="0">
                <a:latin typeface="Times New Roman" pitchFamily="18" charset="0"/>
                <a:cs typeface="Times New Roman" pitchFamily="18" charset="0"/>
              </a:rPr>
              <a:t> at the Feast of the Purification			</a:t>
            </a:r>
          </a:p>
          <a:p>
            <a:pPr>
              <a:spcAft>
                <a:spcPts val="300"/>
              </a:spcAft>
              <a:buNone/>
            </a:pPr>
            <a:r>
              <a:rPr lang="en-GB" sz="4800" dirty="0" smtClean="0">
                <a:latin typeface="Times New Roman" pitchFamily="18" charset="0"/>
                <a:cs typeface="Times New Roman" pitchFamily="18" charset="0"/>
              </a:rPr>
              <a:t>2 hens at </a:t>
            </a:r>
            <a:r>
              <a:rPr lang="en-GB" sz="4800" b="1" dirty="0" smtClean="0">
                <a:latin typeface="Times New Roman" pitchFamily="18" charset="0"/>
                <a:cs typeface="Times New Roman" pitchFamily="18" charset="0"/>
              </a:rPr>
              <a:t>Christmas</a:t>
            </a:r>
          </a:p>
          <a:p>
            <a:pPr>
              <a:spcAft>
                <a:spcPts val="300"/>
              </a:spcAft>
              <a:buNone/>
            </a:pPr>
            <a:r>
              <a:rPr lang="en-GB" sz="4800" dirty="0" smtClean="0">
                <a:latin typeface="Times New Roman" pitchFamily="18" charset="0"/>
                <a:cs typeface="Times New Roman" pitchFamily="18" charset="0"/>
              </a:rPr>
              <a:t>10 eggs at </a:t>
            </a:r>
            <a:r>
              <a:rPr lang="en-GB" sz="4800" b="1" dirty="0" smtClean="0">
                <a:latin typeface="Times New Roman" pitchFamily="18" charset="0"/>
                <a:cs typeface="Times New Roman" pitchFamily="18" charset="0"/>
              </a:rPr>
              <a:t>Easter</a:t>
            </a:r>
          </a:p>
          <a:p>
            <a:pPr>
              <a:spcAft>
                <a:spcPts val="300"/>
              </a:spcAft>
              <a:buNone/>
            </a:pPr>
            <a:r>
              <a:rPr lang="en-GB" sz="4800" b="1" dirty="0" smtClean="0">
                <a:latin typeface="Times New Roman" pitchFamily="18" charset="0"/>
                <a:cs typeface="Times New Roman" pitchFamily="18" charset="0"/>
              </a:rPr>
              <a:t>Week work = 3 days a week except the weeks of Easter and Whitsun and the fortnight of Christmas  	   16s  0d</a:t>
            </a:r>
          </a:p>
          <a:p>
            <a:pPr>
              <a:spcAft>
                <a:spcPts val="300"/>
              </a:spcAft>
              <a:buNone/>
            </a:pPr>
            <a:r>
              <a:rPr lang="en-GB" sz="4800" b="1" dirty="0" smtClean="0">
                <a:latin typeface="Times New Roman" pitchFamily="18" charset="0"/>
                <a:cs typeface="Times New Roman" pitchFamily="18" charset="0"/>
              </a:rPr>
              <a:t>Autumn work = 4 boon days at the harvest with all the household except his housewife   		     1s  0d</a:t>
            </a:r>
          </a:p>
          <a:p>
            <a:pPr>
              <a:spcAft>
                <a:spcPts val="300"/>
              </a:spcAft>
              <a:buNone/>
            </a:pPr>
            <a:r>
              <a:rPr lang="en-GB" sz="4800" b="1" dirty="0" err="1" smtClean="0">
                <a:latin typeface="Times New Roman" pitchFamily="18" charset="0"/>
                <a:cs typeface="Times New Roman" pitchFamily="18" charset="0"/>
              </a:rPr>
              <a:t>Michaelmas</a:t>
            </a:r>
            <a:r>
              <a:rPr lang="en-GB" sz="4800" b="1" dirty="0" smtClean="0">
                <a:latin typeface="Times New Roman" pitchFamily="18" charset="0"/>
                <a:cs typeface="Times New Roman" pitchFamily="18" charset="0"/>
              </a:rPr>
              <a:t> ploughing = 2 acres						     1s  4d</a:t>
            </a:r>
          </a:p>
          <a:p>
            <a:pPr>
              <a:spcAft>
                <a:spcPts val="1000"/>
              </a:spcAft>
              <a:buNone/>
            </a:pPr>
            <a:r>
              <a:rPr lang="en-GB" sz="4800" b="1" dirty="0" smtClean="0">
                <a:latin typeface="Times New Roman" pitchFamily="18" charset="0"/>
                <a:cs typeface="Times New Roman" pitchFamily="18" charset="0"/>
              </a:rPr>
              <a:t>Oat reaping = 3 roods (¾ acre)	     					          6d</a:t>
            </a:r>
          </a:p>
          <a:p>
            <a:pPr>
              <a:spcAft>
                <a:spcPts val="300"/>
              </a:spcAft>
              <a:buNone/>
            </a:pPr>
            <a:r>
              <a:rPr lang="en-GB" sz="5600" b="1" u="sng" dirty="0" smtClean="0">
                <a:latin typeface="Times New Roman" pitchFamily="18" charset="0"/>
                <a:cs typeface="Times New Roman" pitchFamily="18" charset="0"/>
              </a:rPr>
              <a:t>In addition, every </a:t>
            </a:r>
            <a:r>
              <a:rPr lang="en-GB" sz="5600" b="1" u="sng" dirty="0" err="1" smtClean="0">
                <a:latin typeface="Times New Roman" pitchFamily="18" charset="0"/>
                <a:cs typeface="Times New Roman" pitchFamily="18" charset="0"/>
              </a:rPr>
              <a:t>bondland</a:t>
            </a:r>
            <a:r>
              <a:rPr lang="en-GB" sz="5600" b="1" u="sng" dirty="0" smtClean="0">
                <a:latin typeface="Times New Roman" pitchFamily="18" charset="0"/>
                <a:cs typeface="Times New Roman" pitchFamily="18" charset="0"/>
              </a:rPr>
              <a:t> shall contribute to two communal rents:</a:t>
            </a:r>
          </a:p>
          <a:p>
            <a:pPr>
              <a:spcAft>
                <a:spcPts val="300"/>
              </a:spcAft>
              <a:buNone/>
            </a:pPr>
            <a:r>
              <a:rPr lang="en-GB" sz="4800" b="1" dirty="0" err="1" smtClean="0">
                <a:latin typeface="Times New Roman" pitchFamily="18" charset="0"/>
                <a:cs typeface="Times New Roman" pitchFamily="18" charset="0"/>
              </a:rPr>
              <a:t>Metrith</a:t>
            </a:r>
            <a:r>
              <a:rPr lang="en-GB" sz="4800" b="1" dirty="0" smtClean="0">
                <a:latin typeface="Times New Roman" pitchFamily="18" charset="0"/>
                <a:cs typeface="Times New Roman" pitchFamily="18" charset="0"/>
              </a:rPr>
              <a:t>			      					     6s  0d</a:t>
            </a:r>
          </a:p>
          <a:p>
            <a:pPr>
              <a:spcAft>
                <a:spcPts val="1000"/>
              </a:spcAft>
              <a:buNone/>
            </a:pPr>
            <a:r>
              <a:rPr lang="en-GB" sz="4800" b="1" dirty="0" err="1" smtClean="0">
                <a:latin typeface="Times New Roman" pitchFamily="18" charset="0"/>
                <a:cs typeface="Times New Roman" pitchFamily="18" charset="0"/>
              </a:rPr>
              <a:t>Cornage</a:t>
            </a:r>
            <a:r>
              <a:rPr lang="en-GB" sz="4800" b="1" dirty="0" smtClean="0">
                <a:latin typeface="Times New Roman" pitchFamily="18" charset="0"/>
                <a:cs typeface="Times New Roman" pitchFamily="18" charset="0"/>
              </a:rPr>
              <a:t>								£1  5s  6d</a:t>
            </a:r>
          </a:p>
          <a:p>
            <a:pPr>
              <a:spcAft>
                <a:spcPts val="300"/>
              </a:spcAft>
              <a:buNone/>
            </a:pPr>
            <a:r>
              <a:rPr lang="en-GB" sz="5600" b="1" u="sng" dirty="0" smtClean="0">
                <a:latin typeface="Times New Roman" pitchFamily="18" charset="0"/>
                <a:cs typeface="Times New Roman" pitchFamily="18" charset="0"/>
              </a:rPr>
              <a:t>The bond tenants also pay: </a:t>
            </a:r>
            <a:r>
              <a:rPr lang="en-GB" sz="4800" b="1" i="1" dirty="0" smtClean="0">
                <a:latin typeface="Times New Roman" pitchFamily="18" charset="0"/>
                <a:cs typeface="Times New Roman" pitchFamily="18" charset="0"/>
              </a:rPr>
              <a:t>	</a:t>
            </a:r>
          </a:p>
          <a:p>
            <a:pPr>
              <a:spcAft>
                <a:spcPts val="300"/>
              </a:spcAft>
              <a:buNone/>
            </a:pPr>
            <a:r>
              <a:rPr lang="en-GB" sz="4800" b="1" dirty="0" smtClean="0">
                <a:latin typeface="Times New Roman" pitchFamily="18" charset="0"/>
                <a:cs typeface="Times New Roman" pitchFamily="18" charset="0"/>
              </a:rPr>
              <a:t>Common oven			      				      2s  0d</a:t>
            </a:r>
          </a:p>
          <a:p>
            <a:pPr>
              <a:spcAft>
                <a:spcPts val="300"/>
              </a:spcAft>
              <a:buNone/>
            </a:pPr>
            <a:r>
              <a:rPr lang="en-GB" sz="4800" b="1" dirty="0" smtClean="0">
                <a:latin typeface="Times New Roman" pitchFamily="18" charset="0"/>
                <a:cs typeface="Times New Roman" pitchFamily="18" charset="0"/>
              </a:rPr>
              <a:t>Common forge </a:t>
            </a:r>
            <a:r>
              <a:rPr lang="en-GB" sz="4800" b="1" i="1" dirty="0" smtClean="0">
                <a:latin typeface="Times New Roman" pitchFamily="18" charset="0"/>
                <a:cs typeface="Times New Roman" pitchFamily="18" charset="0"/>
              </a:rPr>
              <a:t>(the common forge is now a cottage)	</a:t>
            </a:r>
            <a:r>
              <a:rPr lang="en-GB" sz="4800" b="1" dirty="0" smtClean="0">
                <a:latin typeface="Times New Roman" pitchFamily="18" charset="0"/>
                <a:cs typeface="Times New Roman" pitchFamily="18" charset="0"/>
              </a:rPr>
              <a:t>		        	        -</a:t>
            </a:r>
          </a:p>
          <a:p>
            <a:pPr>
              <a:spcAft>
                <a:spcPts val="300"/>
              </a:spcAft>
              <a:buNone/>
            </a:pPr>
            <a:r>
              <a:rPr lang="en-GB" sz="4800" b="1" dirty="0" smtClean="0">
                <a:latin typeface="Times New Roman" pitchFamily="18" charset="0"/>
                <a:cs typeface="Times New Roman" pitchFamily="18" charset="0"/>
              </a:rPr>
              <a:t>Beer toll			      	  		   		      2s  8d</a:t>
            </a:r>
          </a:p>
          <a:p>
            <a:pPr>
              <a:spcAft>
                <a:spcPts val="400"/>
              </a:spcAft>
              <a:buNone/>
            </a:pPr>
            <a:r>
              <a:rPr lang="en-GB" sz="4800" b="1" dirty="0" err="1" smtClean="0">
                <a:latin typeface="Times New Roman" pitchFamily="18" charset="0"/>
                <a:cs typeface="Times New Roman" pitchFamily="18" charset="0"/>
              </a:rPr>
              <a:t>Pinder's</a:t>
            </a:r>
            <a:r>
              <a:rPr lang="en-GB" sz="4800" b="1" dirty="0" smtClean="0">
                <a:latin typeface="Times New Roman" pitchFamily="18" charset="0"/>
                <a:cs typeface="Times New Roman" pitchFamily="18" charset="0"/>
              </a:rPr>
              <a:t> office			    				      6s  8d</a:t>
            </a:r>
            <a:endParaRPr lang="en-GB" sz="4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88640"/>
            <a:ext cx="8712968" cy="6612066"/>
          </a:xfrm>
          <a:prstGeom prst="rect">
            <a:avLst/>
          </a:prstGeom>
          <a:noFill/>
        </p:spPr>
        <p:txBody>
          <a:bodyPr wrap="square" rtlCol="0">
            <a:spAutoFit/>
          </a:bodyPr>
          <a:lstStyle/>
          <a:p>
            <a:pPr>
              <a:spcAft>
                <a:spcPts val="1000"/>
              </a:spcAft>
            </a:pPr>
            <a:r>
              <a:rPr lang="en-GB" sz="2000" b="1" dirty="0" smtClean="0"/>
              <a:t>SHADFORTH in </a:t>
            </a:r>
            <a:r>
              <a:rPr lang="en-GB" sz="2000" b="1" dirty="0" err="1" smtClean="0"/>
              <a:t>Quarringtonshire</a:t>
            </a:r>
            <a:r>
              <a:rPr lang="en-GB" sz="2000" b="1" dirty="0" smtClean="0"/>
              <a:t> (Bishop of Durham) - 1381</a:t>
            </a:r>
          </a:p>
          <a:p>
            <a:endParaRPr lang="en-GB" sz="400" b="1" u="sng" dirty="0" smtClean="0">
              <a:latin typeface="Times New Roman" pitchFamily="18" charset="0"/>
              <a:cs typeface="Times New Roman" pitchFamily="18" charset="0"/>
            </a:endParaRPr>
          </a:p>
          <a:p>
            <a:pPr>
              <a:spcAft>
                <a:spcPts val="400"/>
              </a:spcAft>
            </a:pPr>
            <a:r>
              <a:rPr lang="en-GB" sz="1400" b="1" u="sng" dirty="0" smtClean="0">
                <a:latin typeface="Times New Roman" pitchFamily="18" charset="0"/>
                <a:cs typeface="Times New Roman" pitchFamily="18" charset="0"/>
              </a:rPr>
              <a:t>Free Tenants</a:t>
            </a:r>
          </a:p>
          <a:p>
            <a:pPr>
              <a:spcAft>
                <a:spcPts val="400"/>
              </a:spcAft>
            </a:pPr>
            <a:r>
              <a:rPr lang="en-GB" sz="1400" b="1" dirty="0" smtClean="0">
                <a:latin typeface="Times New Roman" pitchFamily="18" charset="0"/>
                <a:cs typeface="Times New Roman" pitchFamily="18" charset="0"/>
              </a:rPr>
              <a:t>Sir Ralph </a:t>
            </a:r>
            <a:r>
              <a:rPr lang="en-GB" sz="1400" b="1" dirty="0" err="1" smtClean="0">
                <a:latin typeface="Times New Roman" pitchFamily="18" charset="0"/>
                <a:cs typeface="Times New Roman" pitchFamily="18" charset="0"/>
              </a:rPr>
              <a:t>Eure</a:t>
            </a:r>
            <a:r>
              <a:rPr lang="en-GB" sz="1400" b="1" dirty="0" smtClean="0">
                <a:latin typeface="Times New Roman" pitchFamily="18" charset="0"/>
                <a:cs typeface="Times New Roman" pitchFamily="18" charset="0"/>
              </a:rPr>
              <a:t> - 1 </a:t>
            </a:r>
            <a:r>
              <a:rPr lang="en-GB" sz="1400" b="1" dirty="0" err="1" smtClean="0">
                <a:latin typeface="Times New Roman" pitchFamily="18" charset="0"/>
                <a:cs typeface="Times New Roman" pitchFamily="18" charset="0"/>
              </a:rPr>
              <a:t>steading</a:t>
            </a:r>
            <a:r>
              <a:rPr lang="en-GB" sz="1400" b="1" dirty="0" smtClean="0">
                <a:latin typeface="Times New Roman" pitchFamily="18" charset="0"/>
                <a:cs typeface="Times New Roman" pitchFamily="18" charset="0"/>
              </a:rPr>
              <a:t> and 7½ acres	       	      10d  + "foreign" service and </a:t>
            </a:r>
            <a:r>
              <a:rPr lang="en-GB" sz="1400" b="1" dirty="0" err="1" smtClean="0">
                <a:latin typeface="Times New Roman" pitchFamily="18" charset="0"/>
                <a:cs typeface="Times New Roman" pitchFamily="18" charset="0"/>
              </a:rPr>
              <a:t>episcopal</a:t>
            </a:r>
            <a:r>
              <a:rPr lang="en-GB" sz="1400" b="1" dirty="0" smtClean="0">
                <a:latin typeface="Times New Roman" pitchFamily="18" charset="0"/>
                <a:cs typeface="Times New Roman" pitchFamily="18" charset="0"/>
              </a:rPr>
              <a:t> errands.</a:t>
            </a:r>
          </a:p>
          <a:p>
            <a:pPr>
              <a:spcAft>
                <a:spcPts val="400"/>
              </a:spcAft>
            </a:pPr>
            <a:r>
              <a:rPr lang="en-GB" sz="1400" b="1" dirty="0" smtClean="0">
                <a:latin typeface="Times New Roman" pitchFamily="18" charset="0"/>
                <a:cs typeface="Times New Roman" pitchFamily="18" charset="0"/>
              </a:rPr>
              <a:t>Isabel Boner - 1 </a:t>
            </a:r>
            <a:r>
              <a:rPr lang="en-GB" sz="1400" b="1" dirty="0" err="1" smtClean="0">
                <a:latin typeface="Times New Roman" pitchFamily="18" charset="0"/>
                <a:cs typeface="Times New Roman" pitchFamily="18" charset="0"/>
              </a:rPr>
              <a:t>steading</a:t>
            </a:r>
            <a:r>
              <a:rPr lang="en-GB" sz="1400" b="1" dirty="0" smtClean="0">
                <a:latin typeface="Times New Roman" pitchFamily="18" charset="0"/>
                <a:cs typeface="Times New Roman" pitchFamily="18" charset="0"/>
              </a:rPr>
              <a:t> and 7½ acres	     	      10d</a:t>
            </a:r>
          </a:p>
          <a:p>
            <a:r>
              <a:rPr lang="en-GB" sz="1400" b="1" dirty="0" smtClean="0">
                <a:latin typeface="Times New Roman" pitchFamily="18" charset="0"/>
                <a:cs typeface="Times New Roman" pitchFamily="18" charset="0"/>
              </a:rPr>
              <a:t>The heirs of John Freeman - 1 </a:t>
            </a:r>
            <a:r>
              <a:rPr lang="en-GB" sz="1400" b="1" dirty="0" err="1" smtClean="0">
                <a:latin typeface="Times New Roman" pitchFamily="18" charset="0"/>
                <a:cs typeface="Times New Roman" pitchFamily="18" charset="0"/>
              </a:rPr>
              <a:t>steading</a:t>
            </a:r>
            <a:r>
              <a:rPr lang="en-GB" sz="1400" b="1" dirty="0" smtClean="0">
                <a:latin typeface="Times New Roman" pitchFamily="18" charset="0"/>
                <a:cs typeface="Times New Roman" pitchFamily="18" charset="0"/>
              </a:rPr>
              <a:t> and 15 acres  	   1s  8d</a:t>
            </a:r>
          </a:p>
          <a:p>
            <a:endParaRPr lang="x-none" sz="1000" b="1" u="sng" smtClean="0">
              <a:latin typeface="Times New Roman" pitchFamily="18" charset="0"/>
              <a:cs typeface="Times New Roman" pitchFamily="18" charset="0"/>
            </a:endParaRPr>
          </a:p>
          <a:p>
            <a:pPr>
              <a:spcAft>
                <a:spcPts val="400"/>
              </a:spcAft>
            </a:pPr>
            <a:r>
              <a:rPr lang="en-GB" sz="1400" b="1" u="sng" dirty="0" smtClean="0">
                <a:latin typeface="Times New Roman" pitchFamily="18" charset="0"/>
                <a:cs typeface="Times New Roman" pitchFamily="18" charset="0"/>
              </a:rPr>
              <a:t>Bond Tenants  - 18 </a:t>
            </a:r>
            <a:r>
              <a:rPr lang="en-GB" sz="1400" b="1" u="sng" dirty="0" err="1" smtClean="0">
                <a:latin typeface="Times New Roman" pitchFamily="18" charset="0"/>
                <a:cs typeface="Times New Roman" pitchFamily="18" charset="0"/>
              </a:rPr>
              <a:t>Bondlands</a:t>
            </a:r>
            <a:r>
              <a:rPr lang="en-GB" sz="1400" b="1" u="sng" dirty="0" smtClean="0">
                <a:latin typeface="Times New Roman" pitchFamily="18" charset="0"/>
                <a:cs typeface="Times New Roman" pitchFamily="18" charset="0"/>
              </a:rPr>
              <a:t> each consisting of 1 </a:t>
            </a:r>
            <a:r>
              <a:rPr lang="en-GB" sz="1400" b="1" u="sng" dirty="0" err="1" smtClean="0">
                <a:latin typeface="Times New Roman" pitchFamily="18" charset="0"/>
                <a:cs typeface="Times New Roman" pitchFamily="18" charset="0"/>
              </a:rPr>
              <a:t>steading</a:t>
            </a:r>
            <a:r>
              <a:rPr lang="en-GB" sz="1400" b="1" u="sng" dirty="0" smtClean="0">
                <a:latin typeface="Times New Roman" pitchFamily="18" charset="0"/>
                <a:cs typeface="Times New Roman" pitchFamily="18" charset="0"/>
              </a:rPr>
              <a:t> and 30 acres </a:t>
            </a:r>
            <a:r>
              <a:rPr lang="en-GB" sz="1400" b="1" i="1" u="sng" dirty="0" smtClean="0">
                <a:latin typeface="Times New Roman" pitchFamily="18" charset="0"/>
                <a:cs typeface="Times New Roman" pitchFamily="18" charset="0"/>
              </a:rPr>
              <a:t>(=2 </a:t>
            </a:r>
            <a:r>
              <a:rPr lang="en-GB" sz="1400" b="1" i="1" u="sng" dirty="0" err="1" smtClean="0">
                <a:latin typeface="Times New Roman" pitchFamily="18" charset="0"/>
                <a:cs typeface="Times New Roman" pitchFamily="18" charset="0"/>
              </a:rPr>
              <a:t>bovates</a:t>
            </a:r>
            <a:r>
              <a:rPr lang="en-GB" sz="1400" b="1" i="1" u="sng" dirty="0" smtClean="0">
                <a:latin typeface="Times New Roman" pitchFamily="18" charset="0"/>
                <a:cs typeface="Times New Roman" pitchFamily="18" charset="0"/>
              </a:rPr>
              <a:t> of 15 acres)</a:t>
            </a:r>
          </a:p>
          <a:p>
            <a:pPr>
              <a:spcAft>
                <a:spcPts val="400"/>
              </a:spcAft>
            </a:pPr>
            <a:r>
              <a:rPr lang="en-GB" sz="1400" b="1" dirty="0" smtClean="0">
                <a:latin typeface="Times New Roman" pitchFamily="18" charset="0"/>
                <a:cs typeface="Times New Roman" pitchFamily="18" charset="0"/>
              </a:rPr>
              <a:t>2 </a:t>
            </a:r>
            <a:r>
              <a:rPr lang="en-GB" sz="1400" b="1" dirty="0" err="1" smtClean="0">
                <a:latin typeface="Times New Roman" pitchFamily="18" charset="0"/>
                <a:cs typeface="Times New Roman" pitchFamily="18" charset="0"/>
              </a:rPr>
              <a:t>bondlands</a:t>
            </a:r>
            <a:r>
              <a:rPr lang="en-GB" sz="1400" b="1" dirty="0" smtClean="0">
                <a:latin typeface="Times New Roman" pitchFamily="18" charset="0"/>
                <a:cs typeface="Times New Roman" pitchFamily="18" charset="0"/>
              </a:rPr>
              <a:t> each:  Robert </a:t>
            </a:r>
            <a:r>
              <a:rPr lang="en-GB" sz="1400" b="1" dirty="0" err="1" smtClean="0">
                <a:latin typeface="Times New Roman" pitchFamily="18" charset="0"/>
                <a:cs typeface="Times New Roman" pitchFamily="18" charset="0"/>
              </a:rPr>
              <a:t>Allinson</a:t>
            </a:r>
            <a:r>
              <a:rPr lang="en-GB" sz="1400" b="1" dirty="0" smtClean="0">
                <a:latin typeface="Times New Roman" pitchFamily="18" charset="0"/>
                <a:cs typeface="Times New Roman" pitchFamily="18" charset="0"/>
              </a:rPr>
              <a:t>, William </a:t>
            </a:r>
            <a:r>
              <a:rPr lang="en-GB" sz="1400" b="1" dirty="0" err="1" smtClean="0">
                <a:latin typeface="Times New Roman" pitchFamily="18" charset="0"/>
                <a:cs typeface="Times New Roman" pitchFamily="18" charset="0"/>
              </a:rPr>
              <a:t>Allinson</a:t>
            </a:r>
            <a:r>
              <a:rPr lang="en-GB" sz="1400" b="1" dirty="0" smtClean="0">
                <a:latin typeface="Times New Roman" pitchFamily="18" charset="0"/>
                <a:cs typeface="Times New Roman" pitchFamily="18" charset="0"/>
              </a:rPr>
              <a:t>, William Robinson and Thomas </a:t>
            </a:r>
            <a:r>
              <a:rPr lang="en-GB" sz="1400" b="1" dirty="0" err="1" smtClean="0">
                <a:latin typeface="Times New Roman" pitchFamily="18" charset="0"/>
                <a:cs typeface="Times New Roman" pitchFamily="18" charset="0"/>
              </a:rPr>
              <a:t>Huetson</a:t>
            </a:r>
            <a:endParaRPr lang="en-GB" sz="1400" b="1" dirty="0" smtClean="0">
              <a:latin typeface="Times New Roman" pitchFamily="18" charset="0"/>
              <a:cs typeface="Times New Roman" pitchFamily="18" charset="0"/>
            </a:endParaRPr>
          </a:p>
          <a:p>
            <a:pPr>
              <a:spcAft>
                <a:spcPts val="400"/>
              </a:spcAft>
            </a:pPr>
            <a:r>
              <a:rPr lang="en-GB" sz="1400" b="1" dirty="0" smtClean="0">
                <a:latin typeface="Times New Roman" pitchFamily="18" charset="0"/>
                <a:cs typeface="Times New Roman" pitchFamily="18" charset="0"/>
              </a:rPr>
              <a:t>1½ </a:t>
            </a:r>
            <a:r>
              <a:rPr lang="en-GB" sz="1400" b="1" dirty="0" err="1" smtClean="0">
                <a:latin typeface="Times New Roman" pitchFamily="18" charset="0"/>
                <a:cs typeface="Times New Roman" pitchFamily="18" charset="0"/>
              </a:rPr>
              <a:t>bondlands</a:t>
            </a:r>
            <a:r>
              <a:rPr lang="en-GB" sz="1400" b="1" dirty="0" smtClean="0">
                <a:latin typeface="Times New Roman" pitchFamily="18" charset="0"/>
                <a:cs typeface="Times New Roman" pitchFamily="18" charset="0"/>
              </a:rPr>
              <a:t> each:  Joan </a:t>
            </a:r>
            <a:r>
              <a:rPr lang="en-GB" sz="1400" b="1" dirty="0" err="1" smtClean="0">
                <a:latin typeface="Times New Roman" pitchFamily="18" charset="0"/>
                <a:cs typeface="Times New Roman" pitchFamily="18" charset="0"/>
              </a:rPr>
              <a:t>Biddick</a:t>
            </a:r>
            <a:r>
              <a:rPr lang="en-GB" sz="1400" b="1" dirty="0" smtClean="0">
                <a:latin typeface="Times New Roman" pitchFamily="18" charset="0"/>
                <a:cs typeface="Times New Roman" pitchFamily="18" charset="0"/>
              </a:rPr>
              <a:t>, John </a:t>
            </a:r>
            <a:r>
              <a:rPr lang="en-GB" sz="1400" b="1" dirty="0" err="1" smtClean="0">
                <a:latin typeface="Times New Roman" pitchFamily="18" charset="0"/>
                <a:cs typeface="Times New Roman" pitchFamily="18" charset="0"/>
              </a:rPr>
              <a:t>Greveson</a:t>
            </a:r>
            <a:r>
              <a:rPr lang="en-GB" sz="1400" b="1" dirty="0" smtClean="0">
                <a:latin typeface="Times New Roman" pitchFamily="18" charset="0"/>
                <a:cs typeface="Times New Roman" pitchFamily="18" charset="0"/>
              </a:rPr>
              <a:t>, John </a:t>
            </a:r>
            <a:r>
              <a:rPr lang="en-GB" sz="1400" b="1" dirty="0" err="1" smtClean="0">
                <a:latin typeface="Times New Roman" pitchFamily="18" charset="0"/>
                <a:cs typeface="Times New Roman" pitchFamily="18" charset="0"/>
              </a:rPr>
              <a:t>Ludworth</a:t>
            </a:r>
            <a:r>
              <a:rPr lang="en-GB" sz="1400" b="1" dirty="0" smtClean="0">
                <a:latin typeface="Times New Roman" pitchFamily="18" charset="0"/>
                <a:cs typeface="Times New Roman" pitchFamily="18" charset="0"/>
              </a:rPr>
              <a:t> and Ralph Johnson</a:t>
            </a:r>
          </a:p>
          <a:p>
            <a:r>
              <a:rPr lang="en-GB" sz="1400" b="1" dirty="0" smtClean="0">
                <a:latin typeface="Times New Roman" pitchFamily="18" charset="0"/>
                <a:cs typeface="Times New Roman" pitchFamily="18" charset="0"/>
              </a:rPr>
              <a:t>1 </a:t>
            </a:r>
            <a:r>
              <a:rPr lang="en-GB" sz="1400" b="1" dirty="0" err="1" smtClean="0">
                <a:latin typeface="Times New Roman" pitchFamily="18" charset="0"/>
                <a:cs typeface="Times New Roman" pitchFamily="18" charset="0"/>
              </a:rPr>
              <a:t>bondland</a:t>
            </a:r>
            <a:r>
              <a:rPr lang="en-GB" sz="1400" b="1" dirty="0" smtClean="0">
                <a:latin typeface="Times New Roman" pitchFamily="18" charset="0"/>
                <a:cs typeface="Times New Roman" pitchFamily="18" charset="0"/>
              </a:rPr>
              <a:t> each:  Thomas Pearson, William Smith, Thomas of </a:t>
            </a:r>
            <a:r>
              <a:rPr lang="en-GB" sz="1400" b="1" dirty="0" err="1" smtClean="0">
                <a:latin typeface="Times New Roman" pitchFamily="18" charset="0"/>
                <a:cs typeface="Times New Roman" pitchFamily="18" charset="0"/>
              </a:rPr>
              <a:t>Sherburn</a:t>
            </a:r>
            <a:r>
              <a:rPr lang="en-GB" sz="1400" b="1" dirty="0" smtClean="0">
                <a:latin typeface="Times New Roman" pitchFamily="18" charset="0"/>
                <a:cs typeface="Times New Roman" pitchFamily="18" charset="0"/>
              </a:rPr>
              <a:t> and William </a:t>
            </a:r>
            <a:r>
              <a:rPr lang="en-GB" sz="1400" b="1" dirty="0" err="1" smtClean="0">
                <a:latin typeface="Times New Roman" pitchFamily="18" charset="0"/>
                <a:cs typeface="Times New Roman" pitchFamily="18" charset="0"/>
              </a:rPr>
              <a:t>Wardon</a:t>
            </a:r>
            <a:endParaRPr lang="x-none" sz="1400" b="1" i="1" u="sng" smtClean="0">
              <a:latin typeface="Times New Roman" pitchFamily="18" charset="0"/>
              <a:cs typeface="Times New Roman" pitchFamily="18" charset="0"/>
            </a:endParaRPr>
          </a:p>
          <a:p>
            <a:endParaRPr lang="en-GB" sz="1000" b="1" dirty="0" smtClean="0">
              <a:latin typeface="Times New Roman" pitchFamily="18" charset="0"/>
              <a:cs typeface="Times New Roman" pitchFamily="18" charset="0"/>
            </a:endParaRPr>
          </a:p>
          <a:p>
            <a:pPr>
              <a:spcAft>
                <a:spcPts val="400"/>
              </a:spcAft>
            </a:pPr>
            <a:r>
              <a:rPr lang="en-GB" sz="1400" b="1" u="sng" dirty="0" smtClean="0">
                <a:latin typeface="Times New Roman" pitchFamily="18" charset="0"/>
                <a:cs typeface="Times New Roman" pitchFamily="18" charset="0"/>
              </a:rPr>
              <a:t>Cottagers</a:t>
            </a:r>
          </a:p>
          <a:p>
            <a:pPr>
              <a:spcAft>
                <a:spcPts val="400"/>
              </a:spcAft>
            </a:pPr>
            <a:r>
              <a:rPr lang="en-GB" sz="1400" b="1" dirty="0" smtClean="0">
                <a:latin typeface="Times New Roman" pitchFamily="18" charset="0"/>
                <a:cs typeface="Times New Roman" pitchFamily="18" charset="0"/>
              </a:rPr>
              <a:t>Robert Taylor = 1 cottage and 1 acre		   4s  11d*</a:t>
            </a:r>
          </a:p>
          <a:p>
            <a:r>
              <a:rPr lang="en-GB" sz="1400" b="1" dirty="0" smtClean="0">
                <a:latin typeface="Times New Roman" pitchFamily="18" charset="0"/>
                <a:cs typeface="Times New Roman" pitchFamily="18" charset="0"/>
              </a:rPr>
              <a:t>Margaret Hall = 1 cottage</a:t>
            </a:r>
            <a:r>
              <a:rPr lang="en-GB" sz="1400" b="1" i="1" dirty="0" smtClean="0">
                <a:latin typeface="Times New Roman" pitchFamily="18" charset="0"/>
                <a:cs typeface="Times New Roman" pitchFamily="18" charset="0"/>
              </a:rPr>
              <a:t> (formerly the common forge)	</a:t>
            </a:r>
            <a:r>
              <a:rPr lang="en-GB" sz="1400" b="1" dirty="0" smtClean="0">
                <a:latin typeface="Times New Roman" pitchFamily="18" charset="0"/>
                <a:cs typeface="Times New Roman" pitchFamily="18" charset="0"/>
              </a:rPr>
              <a:t>   3s    9d*    </a:t>
            </a:r>
          </a:p>
          <a:p>
            <a:r>
              <a:rPr lang="en-GB" sz="1400" b="1" dirty="0" smtClean="0">
                <a:latin typeface="Times New Roman" pitchFamily="18" charset="0"/>
                <a:cs typeface="Times New Roman" pitchFamily="18" charset="0"/>
              </a:rPr>
              <a:t>					 * These rents include 9d for </a:t>
            </a:r>
            <a:r>
              <a:rPr lang="en-GB" sz="1400" b="1" dirty="0" err="1" smtClean="0">
                <a:latin typeface="Times New Roman" pitchFamily="18" charset="0"/>
                <a:cs typeface="Times New Roman" pitchFamily="18" charset="0"/>
              </a:rPr>
              <a:t>Michaelmas</a:t>
            </a:r>
            <a:r>
              <a:rPr lang="en-GB" sz="1400" b="1" dirty="0" smtClean="0">
                <a:latin typeface="Times New Roman" pitchFamily="18" charset="0"/>
                <a:cs typeface="Times New Roman" pitchFamily="18" charset="0"/>
              </a:rPr>
              <a:t> works</a:t>
            </a:r>
          </a:p>
          <a:p>
            <a:endParaRPr lang="en-GB" sz="1000" b="1" dirty="0" smtClean="0">
              <a:latin typeface="Times New Roman" pitchFamily="18" charset="0"/>
              <a:cs typeface="Times New Roman" pitchFamily="18" charset="0"/>
            </a:endParaRPr>
          </a:p>
          <a:p>
            <a:pPr>
              <a:spcAft>
                <a:spcPts val="400"/>
              </a:spcAft>
            </a:pPr>
            <a:r>
              <a:rPr lang="en-GB" sz="1400" b="1" u="sng" dirty="0" smtClean="0">
                <a:latin typeface="Times New Roman" pitchFamily="18" charset="0"/>
                <a:cs typeface="Times New Roman" pitchFamily="18" charset="0"/>
              </a:rPr>
              <a:t>Exchequer Land</a:t>
            </a:r>
          </a:p>
          <a:p>
            <a:pPr>
              <a:spcAft>
                <a:spcPts val="400"/>
              </a:spcAft>
            </a:pPr>
            <a:r>
              <a:rPr lang="en-GB" sz="1400" b="1" dirty="0" smtClean="0">
                <a:latin typeface="Times New Roman" pitchFamily="18" charset="0"/>
                <a:cs typeface="Times New Roman" pitchFamily="18" charset="0"/>
              </a:rPr>
              <a:t>Robert </a:t>
            </a:r>
            <a:r>
              <a:rPr lang="en-GB" sz="1400" b="1" dirty="0" err="1" smtClean="0">
                <a:latin typeface="Times New Roman" pitchFamily="18" charset="0"/>
                <a:cs typeface="Times New Roman" pitchFamily="18" charset="0"/>
              </a:rPr>
              <a:t>Allinson</a:t>
            </a:r>
            <a:r>
              <a:rPr lang="en-GB" sz="1400" b="1" dirty="0" smtClean="0">
                <a:latin typeface="Times New Roman" pitchFamily="18" charset="0"/>
                <a:cs typeface="Times New Roman" pitchFamily="18" charset="0"/>
              </a:rPr>
              <a:t> = 2 tofts (should pay 6s  0d)		      5s  0d</a:t>
            </a:r>
          </a:p>
          <a:p>
            <a:pPr>
              <a:spcAft>
                <a:spcPts val="400"/>
              </a:spcAft>
            </a:pPr>
            <a:r>
              <a:rPr lang="en-GB" sz="1400" b="1" dirty="0" smtClean="0">
                <a:latin typeface="Times New Roman" pitchFamily="18" charset="0"/>
                <a:cs typeface="Times New Roman" pitchFamily="18" charset="0"/>
              </a:rPr>
              <a:t>William </a:t>
            </a:r>
            <a:r>
              <a:rPr lang="en-GB" sz="1400" b="1" dirty="0" err="1" smtClean="0">
                <a:latin typeface="Times New Roman" pitchFamily="18" charset="0"/>
                <a:cs typeface="Times New Roman" pitchFamily="18" charset="0"/>
              </a:rPr>
              <a:t>Allinson</a:t>
            </a:r>
            <a:r>
              <a:rPr lang="en-GB" sz="1400" b="1" dirty="0" smtClean="0">
                <a:latin typeface="Times New Roman" pitchFamily="18" charset="0"/>
                <a:cs typeface="Times New Roman" pitchFamily="18" charset="0"/>
              </a:rPr>
              <a:t> = ½ acre			           6d</a:t>
            </a:r>
          </a:p>
          <a:p>
            <a:pPr>
              <a:spcAft>
                <a:spcPts val="400"/>
              </a:spcAft>
            </a:pPr>
            <a:r>
              <a:rPr lang="en-GB" sz="1400" b="1" dirty="0" smtClean="0">
                <a:latin typeface="Times New Roman" pitchFamily="18" charset="0"/>
                <a:cs typeface="Times New Roman" pitchFamily="18" charset="0"/>
              </a:rPr>
              <a:t>Tenants = 3 acres				      2s  6d</a:t>
            </a:r>
          </a:p>
          <a:p>
            <a:pPr>
              <a:spcAft>
                <a:spcPts val="400"/>
              </a:spcAft>
            </a:pPr>
            <a:r>
              <a:rPr lang="en-GB" sz="1400" b="1" dirty="0" smtClean="0">
                <a:latin typeface="Times New Roman" pitchFamily="18" charset="0"/>
                <a:cs typeface="Times New Roman" pitchFamily="18" charset="0"/>
              </a:rPr>
              <a:t>Tenants = 1 </a:t>
            </a:r>
            <a:r>
              <a:rPr lang="en-GB" sz="1400" b="1" dirty="0" err="1" smtClean="0">
                <a:latin typeface="Times New Roman" pitchFamily="18" charset="0"/>
                <a:cs typeface="Times New Roman" pitchFamily="18" charset="0"/>
              </a:rPr>
              <a:t>steading</a:t>
            </a:r>
            <a:r>
              <a:rPr lang="en-GB" sz="1400" b="1" dirty="0" smtClean="0">
                <a:latin typeface="Times New Roman" pitchFamily="18" charset="0"/>
                <a:cs typeface="Times New Roman" pitchFamily="18" charset="0"/>
              </a:rPr>
              <a:t>				      3s  6d</a:t>
            </a:r>
          </a:p>
          <a:p>
            <a:pPr>
              <a:spcAft>
                <a:spcPts val="400"/>
              </a:spcAft>
            </a:pPr>
            <a:r>
              <a:rPr lang="en-GB" sz="1400" b="1" dirty="0" smtClean="0">
                <a:latin typeface="Times New Roman" pitchFamily="18" charset="0"/>
                <a:cs typeface="Times New Roman" pitchFamily="18" charset="0"/>
              </a:rPr>
              <a:t>Tenants = 43 acres				£2  3s  0d</a:t>
            </a:r>
          </a:p>
          <a:p>
            <a:pPr>
              <a:spcAft>
                <a:spcPts val="400"/>
              </a:spcAft>
            </a:pPr>
            <a:r>
              <a:rPr lang="en-GB" sz="1400" b="1" dirty="0" smtClean="0">
                <a:latin typeface="Times New Roman" pitchFamily="18" charset="0"/>
                <a:cs typeface="Times New Roman" pitchFamily="18" charset="0"/>
              </a:rPr>
              <a:t>Tenants - 6 acres				       6s  0d</a:t>
            </a:r>
          </a:p>
          <a:p>
            <a:pPr>
              <a:spcAft>
                <a:spcPts val="400"/>
              </a:spcAft>
            </a:pPr>
            <a:r>
              <a:rPr lang="en-GB" sz="1400" b="1" dirty="0" smtClean="0">
                <a:latin typeface="Times New Roman" pitchFamily="18" charset="0"/>
                <a:cs typeface="Times New Roman" pitchFamily="18" charset="0"/>
              </a:rPr>
              <a:t>Tenants - 3 acres				       3s  0d</a:t>
            </a:r>
          </a:p>
          <a:p>
            <a:r>
              <a:rPr lang="en-GB" sz="1400" b="1" dirty="0" smtClean="0">
                <a:latin typeface="Times New Roman" pitchFamily="18" charset="0"/>
                <a:cs typeface="Times New Roman" pitchFamily="18" charset="0"/>
              </a:rPr>
              <a:t>Tenants = 1 acre				       1s  0d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892480" cy="6083717"/>
          </a:xfrm>
          <a:prstGeom prst="rect">
            <a:avLst/>
          </a:prstGeom>
          <a:noFill/>
        </p:spPr>
        <p:txBody>
          <a:bodyPr wrap="square" rtlCol="0">
            <a:spAutoFit/>
          </a:bodyPr>
          <a:lstStyle/>
          <a:p>
            <a:pPr>
              <a:spcAft>
                <a:spcPts val="500"/>
              </a:spcAft>
            </a:pPr>
            <a:r>
              <a:rPr lang="en-GB" sz="2000" b="1" dirty="0" smtClean="0">
                <a:latin typeface="Times New Roman" pitchFamily="18" charset="0"/>
                <a:cs typeface="Times New Roman" pitchFamily="18" charset="0"/>
              </a:rPr>
              <a:t>BINGFIELD in the Estate of The Priory of Hexham, 1379</a:t>
            </a:r>
          </a:p>
          <a:p>
            <a:pPr>
              <a:spcAft>
                <a:spcPts val="700"/>
              </a:spcAft>
            </a:pPr>
            <a:r>
              <a:rPr lang="en-GB" sz="1400" b="1" dirty="0" smtClean="0">
                <a:latin typeface="Times New Roman" pitchFamily="18" charset="0"/>
                <a:cs typeface="Times New Roman" pitchFamily="18" charset="0"/>
              </a:rPr>
              <a:t>Manor, including several houses, a chapel, four gardens containing 2 acres, a tithe barn, 234 acres of demesne arable, 16 acres 3 roods demesne meadow and 16 acres detached pasture - </a:t>
            </a:r>
            <a:r>
              <a:rPr lang="en-GB" sz="1400" dirty="0" smtClean="0">
                <a:latin typeface="Times New Roman" pitchFamily="18" charset="0"/>
                <a:cs typeface="Times New Roman" pitchFamily="18" charset="0"/>
              </a:rPr>
              <a:t>The whole Grange of </a:t>
            </a:r>
            <a:r>
              <a:rPr lang="en-GB" sz="1400" dirty="0" err="1" smtClean="0">
                <a:latin typeface="Times New Roman" pitchFamily="18" charset="0"/>
                <a:cs typeface="Times New Roman" pitchFamily="18" charset="0"/>
              </a:rPr>
              <a:t>Bingfield</a:t>
            </a:r>
            <a:r>
              <a:rPr lang="en-GB" sz="1400" dirty="0" smtClean="0">
                <a:latin typeface="Times New Roman" pitchFamily="18" charset="0"/>
                <a:cs typeface="Times New Roman" pitchFamily="18" charset="0"/>
              </a:rPr>
              <a:t> held by Lease between Robert </a:t>
            </a:r>
            <a:r>
              <a:rPr lang="en-GB" sz="1400" dirty="0" err="1" smtClean="0">
                <a:latin typeface="Times New Roman" pitchFamily="18" charset="0"/>
                <a:cs typeface="Times New Roman" pitchFamily="18" charset="0"/>
              </a:rPr>
              <a:t>Colstan</a:t>
            </a:r>
            <a:r>
              <a:rPr lang="en-GB" sz="1400" dirty="0" smtClean="0">
                <a:latin typeface="Times New Roman" pitchFamily="18" charset="0"/>
                <a:cs typeface="Times New Roman" pitchFamily="18" charset="0"/>
              </a:rPr>
              <a:t>, William of Lethem and William Taylor of </a:t>
            </a:r>
            <a:r>
              <a:rPr lang="en-GB" sz="1400" dirty="0" err="1" smtClean="0">
                <a:latin typeface="Times New Roman" pitchFamily="18" charset="0"/>
                <a:cs typeface="Times New Roman" pitchFamily="18" charset="0"/>
              </a:rPr>
              <a:t>Errington</a:t>
            </a:r>
            <a:r>
              <a:rPr lang="en-GB" sz="1400" dirty="0" smtClean="0">
                <a:latin typeface="Times New Roman" pitchFamily="18" charset="0"/>
                <a:cs typeface="Times New Roman" pitchFamily="18" charset="0"/>
              </a:rPr>
              <a:t> for a  term of 12 years, paying annually £6 for the first 3 years, £7  6s  8d for the second 3 years and £8 for the following 6 years.</a:t>
            </a:r>
          </a:p>
          <a:p>
            <a:pPr>
              <a:spcAft>
                <a:spcPts val="700"/>
              </a:spcAft>
            </a:pPr>
            <a:r>
              <a:rPr lang="en-GB" sz="1400" b="1" dirty="0" smtClean="0">
                <a:latin typeface="Times New Roman" pitchFamily="18" charset="0"/>
                <a:cs typeface="Times New Roman" pitchFamily="18" charset="0"/>
              </a:rPr>
              <a:t>53 acres in the Waste - </a:t>
            </a:r>
            <a:r>
              <a:rPr lang="en-GB" sz="1400" dirty="0" smtClean="0">
                <a:latin typeface="Times New Roman" pitchFamily="18" charset="0"/>
                <a:cs typeface="Times New Roman" pitchFamily="18" charset="0"/>
              </a:rPr>
              <a:t>leased to Walter Beaumont for £8</a:t>
            </a:r>
          </a:p>
          <a:p>
            <a:pPr>
              <a:spcAft>
                <a:spcPts val="700"/>
              </a:spcAft>
            </a:pPr>
            <a:r>
              <a:rPr lang="en-GB" sz="1400" b="1" dirty="0" smtClean="0">
                <a:latin typeface="Times New Roman" pitchFamily="18" charset="0"/>
                <a:cs typeface="Times New Roman" pitchFamily="18" charset="0"/>
              </a:rPr>
              <a:t>Sheep Farm with a garden of 4 acres - </a:t>
            </a:r>
            <a:r>
              <a:rPr lang="en-GB" sz="1400" dirty="0" smtClean="0">
                <a:latin typeface="Times New Roman" pitchFamily="18" charset="0"/>
                <a:cs typeface="Times New Roman" pitchFamily="18" charset="0"/>
              </a:rPr>
              <a:t>held by the Prior and Convent of Hexham</a:t>
            </a:r>
          </a:p>
          <a:p>
            <a:pPr>
              <a:spcAft>
                <a:spcPts val="300"/>
              </a:spcAft>
            </a:pPr>
            <a:r>
              <a:rPr lang="en-GB" sz="1400" b="1" dirty="0" smtClean="0">
                <a:latin typeface="Times New Roman" pitchFamily="18" charset="0"/>
                <a:cs typeface="Times New Roman" pitchFamily="18" charset="0"/>
              </a:rPr>
              <a:t>12 </a:t>
            </a:r>
            <a:r>
              <a:rPr lang="en-GB" sz="1400" b="1" dirty="0" err="1" smtClean="0">
                <a:latin typeface="Times New Roman" pitchFamily="18" charset="0"/>
                <a:cs typeface="Times New Roman" pitchFamily="18" charset="0"/>
              </a:rPr>
              <a:t>Husbandlands</a:t>
            </a:r>
            <a:r>
              <a:rPr lang="en-GB" sz="1400" b="1" dirty="0" smtClean="0">
                <a:latin typeface="Times New Roman" pitchFamily="18" charset="0"/>
                <a:cs typeface="Times New Roman" pitchFamily="18" charset="0"/>
              </a:rPr>
              <a:t> each comprising 24 acres of arable and meadow</a:t>
            </a:r>
            <a:r>
              <a:rPr lang="en-GB" sz="1400" dirty="0" smtClean="0">
                <a:latin typeface="Times New Roman" pitchFamily="18" charset="0"/>
                <a:cs typeface="Times New Roman" pitchFamily="18" charset="0"/>
              </a:rPr>
              <a:t> - each shall carry timber and grind-stones to the mill and shall repair its walls and roof at his own expense, and shall scour the mill pond and race whenever necessary. And they shall grind their corn at the lord's mill.</a:t>
            </a:r>
          </a:p>
          <a:p>
            <a:r>
              <a:rPr lang="en-GB" sz="1400" dirty="0" smtClean="0">
                <a:latin typeface="Times New Roman" pitchFamily="18" charset="0"/>
                <a:cs typeface="Times New Roman" pitchFamily="18" charset="0"/>
              </a:rPr>
              <a:t>	William of Lethem  		1 </a:t>
            </a:r>
            <a:r>
              <a:rPr lang="en-GB" sz="1400" dirty="0" err="1" smtClean="0">
                <a:latin typeface="Times New Roman" pitchFamily="18" charset="0"/>
                <a:cs typeface="Times New Roman" pitchFamily="18" charset="0"/>
              </a:rPr>
              <a:t>husbandland</a:t>
            </a:r>
            <a:r>
              <a:rPr lang="en-GB" sz="1400" dirty="0" smtClean="0">
                <a:latin typeface="Times New Roman" pitchFamily="18" charset="0"/>
                <a:cs typeface="Times New Roman" pitchFamily="18" charset="0"/>
              </a:rPr>
              <a:t> 	      11s   6d  + 1s </a:t>
            </a:r>
            <a:r>
              <a:rPr lang="en-GB" sz="1400" dirty="0" err="1" smtClean="0">
                <a:latin typeface="Times New Roman" pitchFamily="18" charset="0"/>
                <a:cs typeface="Times New Roman" pitchFamily="18" charset="0"/>
              </a:rPr>
              <a:t>Multure</a:t>
            </a:r>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	John Lamb  			2 </a:t>
            </a:r>
            <a:r>
              <a:rPr lang="en-GB" sz="1400" dirty="0" err="1" smtClean="0">
                <a:latin typeface="Times New Roman" pitchFamily="18" charset="0"/>
                <a:cs typeface="Times New Roman" pitchFamily="18" charset="0"/>
              </a:rPr>
              <a:t>husbandlands</a:t>
            </a:r>
            <a:r>
              <a:rPr lang="en-GB" sz="1400" dirty="0" smtClean="0">
                <a:latin typeface="Times New Roman" pitchFamily="18" charset="0"/>
                <a:cs typeface="Times New Roman" pitchFamily="18" charset="0"/>
              </a:rPr>
              <a:t>	£1  13s  0½d +  6d </a:t>
            </a:r>
            <a:r>
              <a:rPr lang="en-GB" sz="1400" dirty="0" err="1" smtClean="0">
                <a:latin typeface="Times New Roman" pitchFamily="18" charset="0"/>
                <a:cs typeface="Times New Roman" pitchFamily="18" charset="0"/>
              </a:rPr>
              <a:t>Multure</a:t>
            </a:r>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	John Thompson  		1 </a:t>
            </a:r>
            <a:r>
              <a:rPr lang="en-GB" sz="1400" dirty="0" err="1" smtClean="0">
                <a:latin typeface="Times New Roman" pitchFamily="18" charset="0"/>
                <a:cs typeface="Times New Roman" pitchFamily="18" charset="0"/>
              </a:rPr>
              <a:t>husbandland</a:t>
            </a:r>
            <a:r>
              <a:rPr lang="en-GB" sz="1400" dirty="0" smtClean="0">
                <a:latin typeface="Times New Roman" pitchFamily="18" charset="0"/>
                <a:cs typeface="Times New Roman" pitchFamily="18" charset="0"/>
              </a:rPr>
              <a:t>    	      16s  10½d  + 2s  6d  </a:t>
            </a:r>
            <a:r>
              <a:rPr lang="en-GB" sz="1400" dirty="0" err="1" smtClean="0">
                <a:latin typeface="Times New Roman" pitchFamily="18" charset="0"/>
                <a:cs typeface="Times New Roman" pitchFamily="18" charset="0"/>
              </a:rPr>
              <a:t>Multure</a:t>
            </a:r>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	William of Lethem  		1 </a:t>
            </a:r>
            <a:r>
              <a:rPr lang="en-GB" sz="1400" dirty="0" err="1" smtClean="0">
                <a:latin typeface="Times New Roman" pitchFamily="18" charset="0"/>
                <a:cs typeface="Times New Roman" pitchFamily="18" charset="0"/>
              </a:rPr>
              <a:t>husbandland</a:t>
            </a:r>
            <a:r>
              <a:rPr lang="en-GB" sz="1400" dirty="0" smtClean="0">
                <a:latin typeface="Times New Roman" pitchFamily="18" charset="0"/>
                <a:cs typeface="Times New Roman" pitchFamily="18" charset="0"/>
              </a:rPr>
              <a:t>   	      16s  10½d  + 2s  </a:t>
            </a:r>
            <a:r>
              <a:rPr lang="en-GB" sz="1400" dirty="0" err="1" smtClean="0">
                <a:latin typeface="Times New Roman" pitchFamily="18" charset="0"/>
                <a:cs typeface="Times New Roman" pitchFamily="18" charset="0"/>
              </a:rPr>
              <a:t>Multure</a:t>
            </a:r>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	Adam Kemp  		1 </a:t>
            </a:r>
            <a:r>
              <a:rPr lang="en-GB" sz="1400" dirty="0" err="1" smtClean="0">
                <a:latin typeface="Times New Roman" pitchFamily="18" charset="0"/>
                <a:cs typeface="Times New Roman" pitchFamily="18" charset="0"/>
              </a:rPr>
              <a:t>husbandland</a:t>
            </a:r>
            <a:r>
              <a:rPr lang="en-GB" sz="1400" dirty="0" smtClean="0">
                <a:latin typeface="Times New Roman" pitchFamily="18" charset="0"/>
                <a:cs typeface="Times New Roman" pitchFamily="18" charset="0"/>
              </a:rPr>
              <a:t>   	      14s  4d   </a:t>
            </a:r>
          </a:p>
          <a:p>
            <a:r>
              <a:rPr lang="en-GB" sz="1400" dirty="0" smtClean="0">
                <a:latin typeface="Times New Roman" pitchFamily="18" charset="0"/>
                <a:cs typeface="Times New Roman" pitchFamily="18" charset="0"/>
              </a:rPr>
              <a:t>	Walter of </a:t>
            </a:r>
            <a:r>
              <a:rPr lang="en-GB" sz="1400" dirty="0" err="1" smtClean="0">
                <a:latin typeface="Times New Roman" pitchFamily="18" charset="0"/>
                <a:cs typeface="Times New Roman" pitchFamily="18" charset="0"/>
              </a:rPr>
              <a:t>Sandhoe</a:t>
            </a:r>
            <a:r>
              <a:rPr lang="en-GB" sz="1400" dirty="0" smtClean="0">
                <a:latin typeface="Times New Roman" pitchFamily="18" charset="0"/>
                <a:cs typeface="Times New Roman" pitchFamily="18" charset="0"/>
              </a:rPr>
              <a:t>, </a:t>
            </a:r>
            <a:r>
              <a:rPr lang="en-GB" sz="1400" dirty="0" err="1" smtClean="0">
                <a:latin typeface="Times New Roman" pitchFamily="18" charset="0"/>
                <a:cs typeface="Times New Roman" pitchFamily="18" charset="0"/>
              </a:rPr>
              <a:t>neif</a:t>
            </a:r>
            <a:r>
              <a:rPr lang="en-GB" sz="1400" dirty="0" smtClean="0">
                <a:latin typeface="Times New Roman" pitchFamily="18" charset="0"/>
                <a:cs typeface="Times New Roman" pitchFamily="18" charset="0"/>
              </a:rPr>
              <a:t>  		2  </a:t>
            </a:r>
            <a:r>
              <a:rPr lang="en-GB" sz="1400" dirty="0" err="1" smtClean="0">
                <a:latin typeface="Times New Roman" pitchFamily="18" charset="0"/>
                <a:cs typeface="Times New Roman" pitchFamily="18" charset="0"/>
              </a:rPr>
              <a:t>husbandlands</a:t>
            </a:r>
            <a:r>
              <a:rPr lang="en-GB" sz="1400" dirty="0" smtClean="0">
                <a:latin typeface="Times New Roman" pitchFamily="18" charset="0"/>
                <a:cs typeface="Times New Roman" pitchFamily="18" charset="0"/>
              </a:rPr>
              <a:t>   	£1  14s  6d  + 1s </a:t>
            </a:r>
            <a:r>
              <a:rPr lang="en-GB" sz="1400" dirty="0" err="1" smtClean="0">
                <a:latin typeface="Times New Roman" pitchFamily="18" charset="0"/>
                <a:cs typeface="Times New Roman" pitchFamily="18" charset="0"/>
              </a:rPr>
              <a:t>Multure</a:t>
            </a:r>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	William Hall  		1 </a:t>
            </a:r>
            <a:r>
              <a:rPr lang="en-GB" sz="1400" dirty="0" err="1" smtClean="0">
                <a:latin typeface="Times New Roman" pitchFamily="18" charset="0"/>
                <a:cs typeface="Times New Roman" pitchFamily="18" charset="0"/>
              </a:rPr>
              <a:t>husbandland</a:t>
            </a:r>
            <a:r>
              <a:rPr lang="en-GB" sz="1400" dirty="0" smtClean="0">
                <a:latin typeface="Times New Roman" pitchFamily="18" charset="0"/>
                <a:cs typeface="Times New Roman" pitchFamily="18" charset="0"/>
              </a:rPr>
              <a:t>  	      17s  0d  +  2s  6d  </a:t>
            </a:r>
            <a:r>
              <a:rPr lang="en-GB" sz="1400" dirty="0" err="1" smtClean="0">
                <a:latin typeface="Times New Roman" pitchFamily="18" charset="0"/>
                <a:cs typeface="Times New Roman" pitchFamily="18" charset="0"/>
              </a:rPr>
              <a:t>Multure</a:t>
            </a:r>
            <a:endParaRPr lang="en-GB" sz="1400" dirty="0" smtClean="0">
              <a:latin typeface="Times New Roman" pitchFamily="18" charset="0"/>
              <a:cs typeface="Times New Roman" pitchFamily="18" charset="0"/>
            </a:endParaRPr>
          </a:p>
          <a:p>
            <a:r>
              <a:rPr lang="en-GB" sz="1400" dirty="0" smtClean="0">
                <a:latin typeface="Times New Roman" pitchFamily="18" charset="0"/>
                <a:cs typeface="Times New Roman" pitchFamily="18" charset="0"/>
              </a:rPr>
              <a:t>	John </a:t>
            </a:r>
            <a:r>
              <a:rPr lang="en-GB" sz="1400" dirty="0" err="1" smtClean="0">
                <a:latin typeface="Times New Roman" pitchFamily="18" charset="0"/>
                <a:cs typeface="Times New Roman" pitchFamily="18" charset="0"/>
              </a:rPr>
              <a:t>Oxherd</a:t>
            </a:r>
            <a:r>
              <a:rPr lang="en-GB" sz="1400" dirty="0" smtClean="0">
                <a:latin typeface="Times New Roman" pitchFamily="18" charset="0"/>
                <a:cs typeface="Times New Roman" pitchFamily="18" charset="0"/>
              </a:rPr>
              <a:t>/William Trout  	2  </a:t>
            </a:r>
            <a:r>
              <a:rPr lang="en-GB" sz="1400" dirty="0" err="1" smtClean="0">
                <a:latin typeface="Times New Roman" pitchFamily="18" charset="0"/>
                <a:cs typeface="Times New Roman" pitchFamily="18" charset="0"/>
              </a:rPr>
              <a:t>husbandlands</a:t>
            </a:r>
            <a:r>
              <a:rPr lang="en-GB" sz="1400" dirty="0" smtClean="0">
                <a:latin typeface="Times New Roman" pitchFamily="18" charset="0"/>
                <a:cs typeface="Times New Roman" pitchFamily="18" charset="0"/>
              </a:rPr>
              <a:t>   	 £1   2s  6d</a:t>
            </a:r>
          </a:p>
          <a:p>
            <a:pPr>
              <a:spcAft>
                <a:spcPts val="500"/>
              </a:spcAft>
            </a:pPr>
            <a:r>
              <a:rPr lang="en-GB" sz="1400" dirty="0" smtClean="0">
                <a:latin typeface="Times New Roman" pitchFamily="18" charset="0"/>
                <a:cs typeface="Times New Roman" pitchFamily="18" charset="0"/>
              </a:rPr>
              <a:t>	John Thompson   		1 </a:t>
            </a:r>
            <a:r>
              <a:rPr lang="en-GB" sz="1400" dirty="0" err="1" smtClean="0">
                <a:latin typeface="Times New Roman" pitchFamily="18" charset="0"/>
                <a:cs typeface="Times New Roman" pitchFamily="18" charset="0"/>
              </a:rPr>
              <a:t>husbandland</a:t>
            </a:r>
            <a:r>
              <a:rPr lang="en-GB" sz="1400" dirty="0" smtClean="0">
                <a:latin typeface="Times New Roman" pitchFamily="18" charset="0"/>
                <a:cs typeface="Times New Roman" pitchFamily="18" charset="0"/>
              </a:rPr>
              <a:t>  	      16s  0d   +  1s </a:t>
            </a:r>
            <a:r>
              <a:rPr lang="en-GB" sz="1400" dirty="0" err="1" smtClean="0">
                <a:latin typeface="Times New Roman" pitchFamily="18" charset="0"/>
                <a:cs typeface="Times New Roman" pitchFamily="18" charset="0"/>
              </a:rPr>
              <a:t>Multure</a:t>
            </a:r>
            <a:endParaRPr lang="en-GB" sz="1400" dirty="0" smtClean="0">
              <a:latin typeface="Times New Roman" pitchFamily="18" charset="0"/>
              <a:cs typeface="Times New Roman" pitchFamily="18" charset="0"/>
            </a:endParaRPr>
          </a:p>
          <a:p>
            <a:pPr>
              <a:spcAft>
                <a:spcPts val="700"/>
              </a:spcAft>
            </a:pPr>
            <a:r>
              <a:rPr lang="en-GB" sz="1400" b="1" dirty="0" smtClean="0">
                <a:latin typeface="Times New Roman" pitchFamily="18" charset="0"/>
                <a:cs typeface="Times New Roman" pitchFamily="18" charset="0"/>
              </a:rPr>
              <a:t>12 Cottages - </a:t>
            </a:r>
            <a:r>
              <a:rPr lang="en-GB" sz="1400" dirty="0" smtClean="0">
                <a:latin typeface="Times New Roman" pitchFamily="18" charset="0"/>
                <a:cs typeface="Times New Roman" pitchFamily="18" charset="0"/>
              </a:rPr>
              <a:t>each owes the same service to the mill as the husbandmen; Rents for a cottage with 6 acres = 4s 7½d</a:t>
            </a:r>
          </a:p>
          <a:p>
            <a:pPr>
              <a:spcAft>
                <a:spcPts val="700"/>
              </a:spcAft>
            </a:pPr>
            <a:r>
              <a:rPr lang="en-GB" sz="1400" b="1" dirty="0" smtClean="0">
                <a:latin typeface="Times New Roman" pitchFamily="18" charset="0"/>
                <a:cs typeface="Times New Roman" pitchFamily="18" charset="0"/>
              </a:rPr>
              <a:t>Water-mill - </a:t>
            </a:r>
            <a:r>
              <a:rPr lang="en-GB" sz="1400" dirty="0" smtClean="0">
                <a:latin typeface="Times New Roman" pitchFamily="18" charset="0"/>
                <a:cs typeface="Times New Roman" pitchFamily="18" charset="0"/>
              </a:rPr>
              <a:t>held by John </a:t>
            </a:r>
            <a:r>
              <a:rPr lang="en-GB" sz="1400" dirty="0" err="1" smtClean="0">
                <a:latin typeface="Times New Roman" pitchFamily="18" charset="0"/>
                <a:cs typeface="Times New Roman" pitchFamily="18" charset="0"/>
              </a:rPr>
              <a:t>Oxherd</a:t>
            </a:r>
            <a:r>
              <a:rPr lang="en-GB" sz="1400" dirty="0" smtClean="0">
                <a:latin typeface="Times New Roman" pitchFamily="18" charset="0"/>
                <a:cs typeface="Times New Roman" pitchFamily="18" charset="0"/>
              </a:rPr>
              <a:t> for 10s  0d</a:t>
            </a:r>
          </a:p>
          <a:p>
            <a:pPr>
              <a:spcAft>
                <a:spcPts val="700"/>
              </a:spcAft>
            </a:pPr>
            <a:r>
              <a:rPr lang="en-GB" sz="1400" b="1" dirty="0" smtClean="0">
                <a:latin typeface="Times New Roman" pitchFamily="18" charset="0"/>
                <a:cs typeface="Times New Roman" pitchFamily="18" charset="0"/>
              </a:rPr>
              <a:t>Brew House - </a:t>
            </a:r>
            <a:r>
              <a:rPr lang="en-GB" sz="1400" dirty="0" smtClean="0">
                <a:latin typeface="Times New Roman" pitchFamily="18" charset="0"/>
                <a:cs typeface="Times New Roman" pitchFamily="18" charset="0"/>
              </a:rPr>
              <a:t>held by Robert </a:t>
            </a:r>
            <a:r>
              <a:rPr lang="en-GB" sz="1400" dirty="0" err="1" smtClean="0">
                <a:latin typeface="Times New Roman" pitchFamily="18" charset="0"/>
                <a:cs typeface="Times New Roman" pitchFamily="18" charset="0"/>
              </a:rPr>
              <a:t>Colstan</a:t>
            </a:r>
            <a:r>
              <a:rPr lang="en-GB" sz="1400" dirty="0" smtClean="0">
                <a:latin typeface="Times New Roman" pitchFamily="18" charset="0"/>
                <a:cs typeface="Times New Roman" pitchFamily="18" charset="0"/>
              </a:rPr>
              <a:t> for 2s  0d</a:t>
            </a:r>
          </a:p>
          <a:p>
            <a:r>
              <a:rPr lang="en-GB" sz="1400" b="1" dirty="0" err="1" smtClean="0">
                <a:latin typeface="Times New Roman" pitchFamily="18" charset="0"/>
                <a:cs typeface="Times New Roman" pitchFamily="18" charset="0"/>
              </a:rPr>
              <a:t>Grottington</a:t>
            </a:r>
            <a:r>
              <a:rPr lang="en-GB" sz="1400" b="1" dirty="0" smtClean="0">
                <a:latin typeface="Times New Roman" pitchFamily="18" charset="0"/>
                <a:cs typeface="Times New Roman" pitchFamily="18" charset="0"/>
              </a:rPr>
              <a:t> Farm - </a:t>
            </a:r>
            <a:r>
              <a:rPr lang="en-GB" sz="1400" dirty="0" smtClean="0">
                <a:latin typeface="Times New Roman" pitchFamily="18" charset="0"/>
                <a:cs typeface="Times New Roman" pitchFamily="18" charset="0"/>
              </a:rPr>
              <a:t>held by Thomas Harrison for a term of 3 years, paying £2 for the first year and £2  10s  0d annually for the two succeeding years</a:t>
            </a:r>
            <a:endParaRPr lang="en-GB" sz="1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363272" cy="5577483"/>
          </a:xfrm>
        </p:spPr>
        <p:txBody>
          <a:bodyPr>
            <a:normAutofit/>
          </a:bodyPr>
          <a:lstStyle/>
          <a:p>
            <a:pPr>
              <a:spcAft>
                <a:spcPts val="1000"/>
              </a:spcAft>
              <a:buNone/>
            </a:pPr>
            <a:r>
              <a:rPr lang="en-GB" sz="1800" b="1" dirty="0">
                <a:latin typeface="Times New Roman" pitchFamily="18" charset="0"/>
                <a:cs typeface="Times New Roman" pitchFamily="18" charset="0"/>
              </a:rPr>
              <a:t>BURGHS IN NORTH EAST ENGLAND</a:t>
            </a:r>
          </a:p>
          <a:p>
            <a:pPr>
              <a:buNone/>
            </a:pPr>
            <a:endParaRPr lang="en-GB" sz="1800" b="1" dirty="0" smtClean="0">
              <a:latin typeface="Times New Roman" pitchFamily="18" charset="0"/>
              <a:cs typeface="Times New Roman" pitchFamily="18" charset="0"/>
            </a:endParaRPr>
          </a:p>
          <a:p>
            <a:pPr>
              <a:buNone/>
            </a:pPr>
            <a:r>
              <a:rPr lang="en-GB" sz="1800" b="1" dirty="0" smtClean="0">
                <a:latin typeface="Times New Roman" pitchFamily="18" charset="0"/>
                <a:cs typeface="Times New Roman" pitchFamily="18" charset="0"/>
              </a:rPr>
              <a:t>BURGHS IN NORTHUMBERLAND (18) </a:t>
            </a:r>
            <a:endParaRPr lang="en-GB" sz="1800" b="1" dirty="0">
              <a:latin typeface="Times New Roman" pitchFamily="18" charset="0"/>
              <a:cs typeface="Times New Roman" pitchFamily="18" charset="0"/>
            </a:endParaRPr>
          </a:p>
          <a:p>
            <a:pPr marL="0" indent="0">
              <a:spcAft>
                <a:spcPts val="1000"/>
              </a:spcAft>
              <a:buNone/>
            </a:pPr>
            <a:r>
              <a:rPr lang="en-GB" sz="1800" dirty="0" err="1" smtClean="0">
                <a:latin typeface="Times New Roman" pitchFamily="18" charset="0"/>
                <a:cs typeface="Times New Roman" pitchFamily="18" charset="0"/>
              </a:rPr>
              <a:t>Norham</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Wooler</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Warenmouth</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Bamburgh</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Alnwick</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Canongate</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Alnmouth</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Warkworth</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Newbiggin</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Rothbury</a:t>
            </a:r>
            <a:r>
              <a:rPr lang="en-GB" sz="1800" dirty="0" smtClean="0">
                <a:latin typeface="Times New Roman" pitchFamily="18" charset="0"/>
                <a:cs typeface="Times New Roman" pitchFamily="18" charset="0"/>
              </a:rPr>
              <a:t>; Felton; </a:t>
            </a:r>
            <a:r>
              <a:rPr lang="en-GB" sz="1800" dirty="0" err="1" smtClean="0">
                <a:latin typeface="Times New Roman" pitchFamily="18" charset="0"/>
                <a:cs typeface="Times New Roman" pitchFamily="18" charset="0"/>
              </a:rPr>
              <a:t>Morpeth</a:t>
            </a:r>
            <a:r>
              <a:rPr lang="en-GB" sz="1800" dirty="0" smtClean="0">
                <a:latin typeface="Times New Roman" pitchFamily="18" charset="0"/>
                <a:cs typeface="Times New Roman" pitchFamily="18" charset="0"/>
              </a:rPr>
              <a:t>; Mitford; </a:t>
            </a:r>
            <a:r>
              <a:rPr lang="en-GB" sz="1800" dirty="0" err="1" smtClean="0">
                <a:latin typeface="Times New Roman" pitchFamily="18" charset="0"/>
                <a:cs typeface="Times New Roman" pitchFamily="18" charset="0"/>
              </a:rPr>
              <a:t>Harbottle</a:t>
            </a:r>
            <a:r>
              <a:rPr lang="en-GB" sz="1800" dirty="0" smtClean="0">
                <a:latin typeface="Times New Roman" pitchFamily="18" charset="0"/>
                <a:cs typeface="Times New Roman" pitchFamily="18" charset="0"/>
              </a:rPr>
              <a:t>; Haydon Bridge; </a:t>
            </a:r>
            <a:r>
              <a:rPr lang="en-GB" sz="1800" dirty="0" err="1" smtClean="0">
                <a:latin typeface="Times New Roman" pitchFamily="18" charset="0"/>
                <a:cs typeface="Times New Roman" pitchFamily="18" charset="0"/>
              </a:rPr>
              <a:t>Newbrough</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Corbridge</a:t>
            </a:r>
            <a:r>
              <a:rPr lang="en-GB" sz="1800" dirty="0" smtClean="0">
                <a:latin typeface="Times New Roman" pitchFamily="18" charset="0"/>
                <a:cs typeface="Times New Roman" pitchFamily="18" charset="0"/>
              </a:rPr>
              <a:t>; North Shields; Newcastle; </a:t>
            </a:r>
          </a:p>
          <a:p>
            <a:pPr marL="0" indent="0">
              <a:buNone/>
            </a:pPr>
            <a:endParaRPr lang="en-GB" sz="1800" b="1" dirty="0" smtClean="0">
              <a:latin typeface="Times New Roman" pitchFamily="18" charset="0"/>
              <a:cs typeface="Times New Roman" pitchFamily="18" charset="0"/>
            </a:endParaRPr>
          </a:p>
          <a:p>
            <a:pPr marL="0" indent="0">
              <a:buNone/>
            </a:pPr>
            <a:r>
              <a:rPr lang="en-GB" sz="1800" b="1" dirty="0" smtClean="0">
                <a:latin typeface="Times New Roman" pitchFamily="18" charset="0"/>
                <a:cs typeface="Times New Roman" pitchFamily="18" charset="0"/>
              </a:rPr>
              <a:t>BURGHS IN DURHAM (9)</a:t>
            </a:r>
          </a:p>
          <a:p>
            <a:pPr marL="0" indent="0">
              <a:spcAft>
                <a:spcPts val="1000"/>
              </a:spcAft>
              <a:buNone/>
            </a:pPr>
            <a:r>
              <a:rPr lang="en-GB" sz="1800" dirty="0" smtClean="0">
                <a:latin typeface="Times New Roman" pitchFamily="18" charset="0"/>
                <a:cs typeface="Times New Roman" pitchFamily="18" charset="0"/>
              </a:rPr>
              <a:t>Gateshead; Sunderland; Durham; </a:t>
            </a:r>
            <a:r>
              <a:rPr lang="en-GB" sz="1800" dirty="0" err="1" smtClean="0">
                <a:latin typeface="Times New Roman" pitchFamily="18" charset="0"/>
                <a:cs typeface="Times New Roman" pitchFamily="18" charset="0"/>
              </a:rPr>
              <a:t>Gilesgate</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Elvet</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Crossgate</a:t>
            </a:r>
            <a:r>
              <a:rPr lang="en-GB" sz="1800" dirty="0" smtClean="0">
                <a:latin typeface="Times New Roman" pitchFamily="18" charset="0"/>
                <a:cs typeface="Times New Roman" pitchFamily="18" charset="0"/>
              </a:rPr>
              <a:t>; Bishop Auckland; Darlington; Stockton </a:t>
            </a:r>
          </a:p>
          <a:p>
            <a:pPr marL="0" indent="0">
              <a:buNone/>
            </a:pPr>
            <a:endParaRPr lang="en-GB" sz="1800" b="1" dirty="0" smtClean="0">
              <a:latin typeface="Times New Roman" pitchFamily="18" charset="0"/>
              <a:cs typeface="Times New Roman" pitchFamily="18" charset="0"/>
            </a:endParaRPr>
          </a:p>
          <a:p>
            <a:pPr marL="0" indent="0">
              <a:buNone/>
            </a:pPr>
            <a:r>
              <a:rPr lang="en-GB" sz="1800" b="1" dirty="0" smtClean="0">
                <a:latin typeface="Times New Roman" pitchFamily="18" charset="0"/>
                <a:cs typeface="Times New Roman" pitchFamily="18" charset="0"/>
              </a:rPr>
              <a:t>BURGHS IN THE WAPENTAKE </a:t>
            </a:r>
            <a:r>
              <a:rPr lang="en-GB" sz="1800" b="1" dirty="0">
                <a:latin typeface="Times New Roman" pitchFamily="18" charset="0"/>
                <a:cs typeface="Times New Roman" pitchFamily="18" charset="0"/>
              </a:rPr>
              <a:t>OF </a:t>
            </a:r>
            <a:r>
              <a:rPr lang="en-GB" sz="1800" b="1" dirty="0" smtClean="0">
                <a:latin typeface="Times New Roman" pitchFamily="18" charset="0"/>
                <a:cs typeface="Times New Roman" pitchFamily="18" charset="0"/>
              </a:rPr>
              <a:t>SADBERGE</a:t>
            </a:r>
            <a:r>
              <a:rPr lang="en-GB" sz="1800" b="1" dirty="0">
                <a:latin typeface="Times New Roman" pitchFamily="18" charset="0"/>
                <a:cs typeface="Times New Roman" pitchFamily="18" charset="0"/>
              </a:rPr>
              <a:t> </a:t>
            </a:r>
            <a:r>
              <a:rPr lang="en-GB" sz="1800" b="1" dirty="0" smtClean="0">
                <a:latin typeface="Times New Roman" pitchFamily="18" charset="0"/>
                <a:cs typeface="Times New Roman" pitchFamily="18" charset="0"/>
              </a:rPr>
              <a:t>(2)</a:t>
            </a:r>
            <a:endParaRPr lang="en-GB" sz="1800" b="1" dirty="0">
              <a:latin typeface="Times New Roman" pitchFamily="18" charset="0"/>
              <a:cs typeface="Times New Roman" pitchFamily="18" charset="0"/>
            </a:endParaRPr>
          </a:p>
          <a:p>
            <a:pPr marL="0" indent="0">
              <a:spcAft>
                <a:spcPts val="1000"/>
              </a:spcAft>
              <a:buNone/>
            </a:pPr>
            <a:r>
              <a:rPr lang="en-GB" sz="1800" dirty="0">
                <a:latin typeface="Times New Roman" pitchFamily="18" charset="0"/>
                <a:cs typeface="Times New Roman" pitchFamily="18" charset="0"/>
              </a:rPr>
              <a:t>Barnard Castle and </a:t>
            </a:r>
            <a:r>
              <a:rPr lang="en-GB" sz="1800" dirty="0" smtClean="0">
                <a:latin typeface="Times New Roman" pitchFamily="18" charset="0"/>
                <a:cs typeface="Times New Roman" pitchFamily="18" charset="0"/>
              </a:rPr>
              <a:t>Hartlepool</a:t>
            </a:r>
            <a:endParaRPr lang="en-GB" sz="1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Autofit/>
          </a:bodyPr>
          <a:lstStyle/>
          <a:p>
            <a:pPr>
              <a:spcAft>
                <a:spcPts val="500"/>
              </a:spcAft>
              <a:buNone/>
            </a:pPr>
            <a:r>
              <a:rPr lang="en-GB" sz="2000" b="1" dirty="0">
                <a:latin typeface="Times New Roman" pitchFamily="18" charset="0"/>
                <a:cs typeface="Times New Roman" pitchFamily="18" charset="0"/>
              </a:rPr>
              <a:t>GROWTH AND LOSS OF THE PERCY </a:t>
            </a:r>
            <a:r>
              <a:rPr lang="en-GB" sz="2000" b="1" dirty="0" smtClean="0">
                <a:latin typeface="Times New Roman" pitchFamily="18" charset="0"/>
                <a:cs typeface="Times New Roman" pitchFamily="18" charset="0"/>
              </a:rPr>
              <a:t>FAMILY ESTATES </a:t>
            </a:r>
            <a:endParaRPr lang="en-GB" sz="2000" b="1" dirty="0">
              <a:latin typeface="Times New Roman" pitchFamily="18" charset="0"/>
              <a:cs typeface="Times New Roman" pitchFamily="18" charset="0"/>
            </a:endParaRPr>
          </a:p>
          <a:p>
            <a:pPr>
              <a:spcAft>
                <a:spcPts val="500"/>
              </a:spcAft>
              <a:buNone/>
            </a:pPr>
            <a:r>
              <a:rPr lang="en-GB" sz="1200" b="1" dirty="0">
                <a:latin typeface="Times New Roman" pitchFamily="18" charset="0"/>
                <a:cs typeface="Times New Roman" pitchFamily="18" charset="0"/>
              </a:rPr>
              <a:t>1067	</a:t>
            </a:r>
            <a:r>
              <a:rPr lang="en-GB" sz="1200" b="1" dirty="0" smtClean="0">
                <a:latin typeface="Times New Roman" pitchFamily="18" charset="0"/>
                <a:cs typeface="Times New Roman" pitchFamily="18" charset="0"/>
              </a:rPr>
              <a:t>  William </a:t>
            </a:r>
            <a:r>
              <a:rPr lang="en-GB" sz="1200" b="1" dirty="0">
                <a:latin typeface="Times New Roman" pitchFamily="18" charset="0"/>
                <a:cs typeface="Times New Roman" pitchFamily="18" charset="0"/>
              </a:rPr>
              <a:t>"</a:t>
            </a:r>
            <a:r>
              <a:rPr lang="en-GB" sz="1200" b="1" dirty="0" err="1" smtClean="0">
                <a:latin typeface="Times New Roman" pitchFamily="18" charset="0"/>
                <a:cs typeface="Times New Roman" pitchFamily="18" charset="0"/>
              </a:rPr>
              <a:t>Alsgernons</a:t>
            </a:r>
            <a:r>
              <a:rPr lang="en-GB" sz="1200" b="1" dirty="0" smtClean="0">
                <a:latin typeface="Times New Roman" pitchFamily="18" charset="0"/>
                <a:cs typeface="Times New Roman" pitchFamily="18" charset="0"/>
              </a:rPr>
              <a:t>" </a:t>
            </a:r>
            <a:r>
              <a:rPr lang="en-GB" sz="1200" b="1" dirty="0">
                <a:latin typeface="Times New Roman" pitchFamily="18" charset="0"/>
                <a:cs typeface="Times New Roman" pitchFamily="18" charset="0"/>
              </a:rPr>
              <a:t>Percy given estates in north and west Yorkshire by King William I.</a:t>
            </a:r>
          </a:p>
          <a:p>
            <a:pPr indent="-1080000">
              <a:spcAft>
                <a:spcPts val="500"/>
              </a:spcAft>
              <a:buNone/>
            </a:pPr>
            <a:r>
              <a:rPr lang="en-GB" sz="1200" b="1" dirty="0" smtClean="0">
                <a:latin typeface="Times New Roman" pitchFamily="18" charset="0"/>
                <a:cs typeface="Times New Roman" pitchFamily="18" charset="0"/>
              </a:rPr>
              <a:t>1087	  William </a:t>
            </a:r>
            <a:r>
              <a:rPr lang="en-GB" sz="1200" b="1" dirty="0">
                <a:latin typeface="Times New Roman" pitchFamily="18" charset="0"/>
                <a:cs typeface="Times New Roman" pitchFamily="18" charset="0"/>
              </a:rPr>
              <a:t>de Percy's  holdings comprised </a:t>
            </a:r>
            <a:r>
              <a:rPr lang="en-GB" sz="1200" b="1" dirty="0" err="1">
                <a:latin typeface="Times New Roman" pitchFamily="18" charset="0"/>
                <a:cs typeface="Times New Roman" pitchFamily="18" charset="0"/>
              </a:rPr>
              <a:t>Hambledon</a:t>
            </a:r>
            <a:r>
              <a:rPr lang="en-GB" sz="1200" b="1" dirty="0">
                <a:latin typeface="Times New Roman" pitchFamily="18" charset="0"/>
                <a:cs typeface="Times New Roman" pitchFamily="18" charset="0"/>
              </a:rPr>
              <a:t> in Hampshire, 32 manors in Lincolnshire and 86 manors  </a:t>
            </a:r>
            <a:r>
              <a:rPr lang="en-GB" sz="1200" b="1" dirty="0" smtClean="0">
                <a:latin typeface="Times New Roman" pitchFamily="18" charset="0"/>
                <a:cs typeface="Times New Roman" pitchFamily="18" charset="0"/>
              </a:rPr>
              <a:t>in                      Yorkshire</a:t>
            </a:r>
            <a:r>
              <a:rPr lang="en-GB" sz="1200" b="1" dirty="0">
                <a:latin typeface="Times New Roman" pitchFamily="18" charset="0"/>
                <a:cs typeface="Times New Roman" pitchFamily="18" charset="0"/>
              </a:rPr>
              <a:t>, including </a:t>
            </a:r>
            <a:r>
              <a:rPr lang="en-GB" sz="1200" b="1" dirty="0" err="1">
                <a:latin typeface="Times New Roman" pitchFamily="18" charset="0"/>
                <a:cs typeface="Times New Roman" pitchFamily="18" charset="0"/>
              </a:rPr>
              <a:t>Topcliffe</a:t>
            </a:r>
            <a:r>
              <a:rPr lang="en-GB" sz="1200" b="1" dirty="0">
                <a:latin typeface="Times New Roman" pitchFamily="18" charset="0"/>
                <a:cs typeface="Times New Roman" pitchFamily="18" charset="0"/>
              </a:rPr>
              <a:t>, Whitby and </a:t>
            </a:r>
            <a:r>
              <a:rPr lang="en-GB" sz="1200" b="1" dirty="0" err="1">
                <a:latin typeface="Times New Roman" pitchFamily="18" charset="0"/>
                <a:cs typeface="Times New Roman" pitchFamily="18" charset="0"/>
              </a:rPr>
              <a:t>Spofforth</a:t>
            </a:r>
            <a:r>
              <a:rPr lang="en-GB" sz="1200" b="1" dirty="0">
                <a:latin typeface="Times New Roman" pitchFamily="18" charset="0"/>
                <a:cs typeface="Times New Roman" pitchFamily="18" charset="0"/>
              </a:rPr>
              <a:t>.</a:t>
            </a:r>
          </a:p>
          <a:p>
            <a:pPr>
              <a:spcAft>
                <a:spcPts val="500"/>
              </a:spcAft>
              <a:buNone/>
            </a:pPr>
            <a:r>
              <a:rPr lang="en-GB" sz="1200" b="1" dirty="0">
                <a:latin typeface="Times New Roman" pitchFamily="18" charset="0"/>
                <a:cs typeface="Times New Roman" pitchFamily="18" charset="0"/>
              </a:rPr>
              <a:t>1138	</a:t>
            </a:r>
            <a:r>
              <a:rPr lang="en-GB" sz="1200" b="1" dirty="0" smtClean="0">
                <a:latin typeface="Times New Roman" pitchFamily="18" charset="0"/>
                <a:cs typeface="Times New Roman" pitchFamily="18" charset="0"/>
              </a:rPr>
              <a:t>  William </a:t>
            </a:r>
            <a:r>
              <a:rPr lang="en-GB" sz="1200" b="1" dirty="0">
                <a:latin typeface="Times New Roman" pitchFamily="18" charset="0"/>
                <a:cs typeface="Times New Roman" pitchFamily="18" charset="0"/>
              </a:rPr>
              <a:t>Percy granted Barony of </a:t>
            </a:r>
            <a:r>
              <a:rPr lang="en-GB" sz="1200" b="1" dirty="0" err="1" smtClean="0">
                <a:latin typeface="Times New Roman" pitchFamily="18" charset="0"/>
                <a:cs typeface="Times New Roman" pitchFamily="18" charset="0"/>
              </a:rPr>
              <a:t>Petworth</a:t>
            </a:r>
            <a:r>
              <a:rPr lang="en-GB" sz="1200" b="1" dirty="0">
                <a:latin typeface="Times New Roman" pitchFamily="18" charset="0"/>
                <a:cs typeface="Times New Roman" pitchFamily="18" charset="0"/>
              </a:rPr>
              <a:t> </a:t>
            </a:r>
            <a:r>
              <a:rPr lang="en-GB" sz="1200" b="1" dirty="0" smtClean="0">
                <a:latin typeface="Times New Roman" pitchFamily="18" charset="0"/>
                <a:cs typeface="Times New Roman" pitchFamily="18" charset="0"/>
              </a:rPr>
              <a:t>in</a:t>
            </a:r>
            <a:r>
              <a:rPr lang="en-GB" sz="1200" b="1" dirty="0" smtClean="0">
                <a:latin typeface="Times New Roman" pitchFamily="18" charset="0"/>
                <a:cs typeface="Times New Roman" pitchFamily="18" charset="0"/>
              </a:rPr>
              <a:t> </a:t>
            </a:r>
            <a:r>
              <a:rPr lang="en-GB" sz="1200" b="1" dirty="0">
                <a:latin typeface="Times New Roman" pitchFamily="18" charset="0"/>
                <a:cs typeface="Times New Roman" pitchFamily="18" charset="0"/>
              </a:rPr>
              <a:t>Sussex, for service at the Battle of The Standards (</a:t>
            </a:r>
            <a:r>
              <a:rPr lang="en-GB" sz="1200" b="1" dirty="0" err="1">
                <a:latin typeface="Times New Roman" pitchFamily="18" charset="0"/>
                <a:cs typeface="Times New Roman" pitchFamily="18" charset="0"/>
              </a:rPr>
              <a:t>Northallerton</a:t>
            </a:r>
            <a:r>
              <a:rPr lang="en-GB" sz="1200" b="1" dirty="0">
                <a:latin typeface="Times New Roman" pitchFamily="18" charset="0"/>
                <a:cs typeface="Times New Roman" pitchFamily="18" charset="0"/>
              </a:rPr>
              <a:t>).</a:t>
            </a:r>
          </a:p>
          <a:p>
            <a:pPr>
              <a:spcAft>
                <a:spcPts val="500"/>
              </a:spcAft>
              <a:buNone/>
            </a:pPr>
            <a:r>
              <a:rPr lang="en-GB" sz="1200" b="1" dirty="0">
                <a:latin typeface="Times New Roman" pitchFamily="18" charset="0"/>
                <a:cs typeface="Times New Roman" pitchFamily="18" charset="0"/>
              </a:rPr>
              <a:t>1166	</a:t>
            </a:r>
            <a:r>
              <a:rPr lang="en-GB" sz="1200" b="1" dirty="0" smtClean="0">
                <a:latin typeface="Times New Roman" pitchFamily="18" charset="0"/>
                <a:cs typeface="Times New Roman" pitchFamily="18" charset="0"/>
              </a:rPr>
              <a:t>  Percy </a:t>
            </a:r>
            <a:r>
              <a:rPr lang="en-GB" sz="1200" b="1" dirty="0">
                <a:latin typeface="Times New Roman" pitchFamily="18" charset="0"/>
                <a:cs typeface="Times New Roman" pitchFamily="18" charset="0"/>
              </a:rPr>
              <a:t>estates valued at 36 Knights' Fees.</a:t>
            </a:r>
          </a:p>
          <a:p>
            <a:pPr>
              <a:spcAft>
                <a:spcPts val="500"/>
              </a:spcAft>
              <a:buNone/>
            </a:pPr>
            <a:r>
              <a:rPr lang="en-GB" sz="1200" b="1" dirty="0" smtClean="0">
                <a:latin typeface="Times New Roman" pitchFamily="18" charset="0"/>
                <a:cs typeface="Times New Roman" pitchFamily="18" charset="0"/>
              </a:rPr>
              <a:t>1309</a:t>
            </a:r>
            <a:r>
              <a:rPr lang="en-GB" sz="1200" b="1" dirty="0">
                <a:latin typeface="Times New Roman" pitchFamily="18" charset="0"/>
                <a:cs typeface="Times New Roman" pitchFamily="18" charset="0"/>
              </a:rPr>
              <a:t>	</a:t>
            </a:r>
            <a:r>
              <a:rPr lang="en-GB" sz="1200" b="1" dirty="0" smtClean="0">
                <a:latin typeface="Times New Roman" pitchFamily="18" charset="0"/>
                <a:cs typeface="Times New Roman" pitchFamily="18" charset="0"/>
              </a:rPr>
              <a:t>  Henry </a:t>
            </a:r>
            <a:r>
              <a:rPr lang="en-GB" sz="1200" b="1" dirty="0">
                <a:latin typeface="Times New Roman" pitchFamily="18" charset="0"/>
                <a:cs typeface="Times New Roman" pitchFamily="18" charset="0"/>
              </a:rPr>
              <a:t>Percy II purchases the Barony of </a:t>
            </a:r>
            <a:r>
              <a:rPr lang="en-GB" sz="1200" b="1" dirty="0" err="1">
                <a:latin typeface="Times New Roman" pitchFamily="18" charset="0"/>
                <a:cs typeface="Times New Roman" pitchFamily="18" charset="0"/>
              </a:rPr>
              <a:t>Alnwick</a:t>
            </a:r>
            <a:r>
              <a:rPr lang="en-GB" sz="1200" b="1" dirty="0">
                <a:latin typeface="Times New Roman" pitchFamily="18" charset="0"/>
                <a:cs typeface="Times New Roman" pitchFamily="18" charset="0"/>
              </a:rPr>
              <a:t> from Bishop Antony </a:t>
            </a:r>
            <a:r>
              <a:rPr lang="en-GB" sz="1200" b="1" dirty="0" err="1">
                <a:latin typeface="Times New Roman" pitchFamily="18" charset="0"/>
                <a:cs typeface="Times New Roman" pitchFamily="18" charset="0"/>
              </a:rPr>
              <a:t>Bek</a:t>
            </a:r>
            <a:r>
              <a:rPr lang="en-GB" sz="1200" b="1" dirty="0">
                <a:latin typeface="Times New Roman" pitchFamily="18" charset="0"/>
                <a:cs typeface="Times New Roman" pitchFamily="18" charset="0"/>
              </a:rPr>
              <a:t> of Durham (trustee of the </a:t>
            </a:r>
            <a:r>
              <a:rPr lang="en-GB" sz="1200" b="1" dirty="0" err="1">
                <a:latin typeface="Times New Roman" pitchFamily="18" charset="0"/>
                <a:cs typeface="Times New Roman" pitchFamily="18" charset="0"/>
              </a:rPr>
              <a:t>Vesci</a:t>
            </a:r>
            <a:r>
              <a:rPr lang="en-GB" sz="1200" b="1" dirty="0">
                <a:latin typeface="Times New Roman" pitchFamily="18" charset="0"/>
                <a:cs typeface="Times New Roman" pitchFamily="18" charset="0"/>
              </a:rPr>
              <a:t> estate).</a:t>
            </a:r>
          </a:p>
          <a:p>
            <a:pPr>
              <a:spcAft>
                <a:spcPts val="500"/>
              </a:spcAft>
              <a:buNone/>
            </a:pPr>
            <a:r>
              <a:rPr lang="en-GB" sz="1200" b="1" dirty="0">
                <a:latin typeface="Times New Roman" pitchFamily="18" charset="0"/>
                <a:cs typeface="Times New Roman" pitchFamily="18" charset="0"/>
              </a:rPr>
              <a:t>1332	</a:t>
            </a:r>
            <a:r>
              <a:rPr lang="en-GB" sz="1200" b="1" dirty="0" smtClean="0">
                <a:latin typeface="Times New Roman" pitchFamily="18" charset="0"/>
                <a:cs typeface="Times New Roman" pitchFamily="18" charset="0"/>
              </a:rPr>
              <a:t>  Barony </a:t>
            </a:r>
            <a:r>
              <a:rPr lang="en-GB" sz="1200" b="1" dirty="0">
                <a:latin typeface="Times New Roman" pitchFamily="18" charset="0"/>
                <a:cs typeface="Times New Roman" pitchFamily="18" charset="0"/>
              </a:rPr>
              <a:t>of </a:t>
            </a:r>
            <a:r>
              <a:rPr lang="en-GB" sz="1200" b="1" dirty="0" err="1">
                <a:latin typeface="Times New Roman" pitchFamily="18" charset="0"/>
                <a:cs typeface="Times New Roman" pitchFamily="18" charset="0"/>
              </a:rPr>
              <a:t>Warkworth</a:t>
            </a:r>
            <a:r>
              <a:rPr lang="en-GB" sz="1200" b="1" dirty="0">
                <a:latin typeface="Times New Roman" pitchFamily="18" charset="0"/>
                <a:cs typeface="Times New Roman" pitchFamily="18" charset="0"/>
              </a:rPr>
              <a:t> granted to Henry Percy </a:t>
            </a:r>
            <a:r>
              <a:rPr lang="en-GB" sz="1200" b="1" dirty="0" smtClean="0">
                <a:latin typeface="Times New Roman" pitchFamily="18" charset="0"/>
                <a:cs typeface="Times New Roman" pitchFamily="18" charset="0"/>
              </a:rPr>
              <a:t>for service to</a:t>
            </a:r>
            <a:r>
              <a:rPr lang="en-GB" sz="1200" b="1" dirty="0" smtClean="0">
                <a:latin typeface="Times New Roman" pitchFamily="18" charset="0"/>
                <a:cs typeface="Times New Roman" pitchFamily="18" charset="0"/>
              </a:rPr>
              <a:t> </a:t>
            </a:r>
            <a:r>
              <a:rPr lang="en-GB" sz="1200" b="1" dirty="0">
                <a:latin typeface="Times New Roman" pitchFamily="18" charset="0"/>
                <a:cs typeface="Times New Roman" pitchFamily="18" charset="0"/>
              </a:rPr>
              <a:t>King Edward </a:t>
            </a:r>
            <a:r>
              <a:rPr lang="en-GB" sz="1200" b="1" dirty="0" smtClean="0">
                <a:latin typeface="Times New Roman" pitchFamily="18" charset="0"/>
                <a:cs typeface="Times New Roman" pitchFamily="18" charset="0"/>
              </a:rPr>
              <a:t>III.</a:t>
            </a:r>
            <a:endParaRPr lang="en-GB" sz="1200" b="1" dirty="0">
              <a:latin typeface="Times New Roman" pitchFamily="18" charset="0"/>
              <a:cs typeface="Times New Roman" pitchFamily="18" charset="0"/>
            </a:endParaRPr>
          </a:p>
          <a:p>
            <a:pPr>
              <a:spcAft>
                <a:spcPts val="500"/>
              </a:spcAft>
              <a:buNone/>
            </a:pPr>
            <a:r>
              <a:rPr lang="en-GB" sz="1200" b="1" dirty="0">
                <a:latin typeface="Times New Roman" pitchFamily="18" charset="0"/>
                <a:cs typeface="Times New Roman" pitchFamily="18" charset="0"/>
              </a:rPr>
              <a:t>1333	</a:t>
            </a:r>
            <a:r>
              <a:rPr lang="en-GB" sz="1200" b="1" dirty="0" smtClean="0">
                <a:latin typeface="Times New Roman" pitchFamily="18" charset="0"/>
                <a:cs typeface="Times New Roman" pitchFamily="18" charset="0"/>
              </a:rPr>
              <a:t>  </a:t>
            </a:r>
            <a:r>
              <a:rPr lang="en-GB" sz="1200" b="1" dirty="0" err="1" smtClean="0">
                <a:latin typeface="Times New Roman" pitchFamily="18" charset="0"/>
                <a:cs typeface="Times New Roman" pitchFamily="18" charset="0"/>
              </a:rPr>
              <a:t>Serjeanty</a:t>
            </a:r>
            <a:r>
              <a:rPr lang="en-GB" sz="1200" b="1" dirty="0" smtClean="0">
                <a:latin typeface="Times New Roman" pitchFamily="18" charset="0"/>
                <a:cs typeface="Times New Roman" pitchFamily="18" charset="0"/>
              </a:rPr>
              <a:t> </a:t>
            </a:r>
            <a:r>
              <a:rPr lang="en-GB" sz="1200" b="1" dirty="0">
                <a:latin typeface="Times New Roman" pitchFamily="18" charset="0"/>
                <a:cs typeface="Times New Roman" pitchFamily="18" charset="0"/>
              </a:rPr>
              <a:t>of </a:t>
            </a:r>
            <a:r>
              <a:rPr lang="en-GB" sz="1200" b="1" dirty="0" err="1">
                <a:latin typeface="Times New Roman" pitchFamily="18" charset="0"/>
                <a:cs typeface="Times New Roman" pitchFamily="18" charset="0"/>
              </a:rPr>
              <a:t>Beanley</a:t>
            </a:r>
            <a:r>
              <a:rPr lang="en-GB" sz="1200" b="1" dirty="0">
                <a:latin typeface="Times New Roman" pitchFamily="18" charset="0"/>
                <a:cs typeface="Times New Roman" pitchFamily="18" charset="0"/>
              </a:rPr>
              <a:t>, forfeited by Patrick Earl of Dunbar and March, granted to Henry Percy by King Edward III.</a:t>
            </a:r>
          </a:p>
          <a:p>
            <a:pPr>
              <a:spcAft>
                <a:spcPts val="500"/>
              </a:spcAft>
              <a:buNone/>
            </a:pPr>
            <a:r>
              <a:rPr lang="en-GB" sz="1200" b="1" dirty="0">
                <a:latin typeface="Times New Roman" pitchFamily="18" charset="0"/>
                <a:cs typeface="Times New Roman" pitchFamily="18" charset="0"/>
              </a:rPr>
              <a:t>1377	</a:t>
            </a:r>
            <a:r>
              <a:rPr lang="en-GB" sz="1200" b="1" dirty="0" smtClean="0">
                <a:latin typeface="Times New Roman" pitchFamily="18" charset="0"/>
                <a:cs typeface="Times New Roman" pitchFamily="18" charset="0"/>
              </a:rPr>
              <a:t>  Henry </a:t>
            </a:r>
            <a:r>
              <a:rPr lang="en-GB" sz="1200" b="1" dirty="0">
                <a:latin typeface="Times New Roman" pitchFamily="18" charset="0"/>
                <a:cs typeface="Times New Roman" pitchFamily="18" charset="0"/>
              </a:rPr>
              <a:t>Percy created Earl of Northumberland by Richard II.</a:t>
            </a:r>
          </a:p>
          <a:p>
            <a:pPr>
              <a:spcAft>
                <a:spcPts val="500"/>
              </a:spcAft>
              <a:buNone/>
            </a:pPr>
            <a:r>
              <a:rPr lang="en-GB" sz="1200" b="1" dirty="0">
                <a:latin typeface="Times New Roman" pitchFamily="18" charset="0"/>
                <a:cs typeface="Times New Roman" pitchFamily="18" charset="0"/>
              </a:rPr>
              <a:t>1381	</a:t>
            </a:r>
            <a:r>
              <a:rPr lang="en-GB" sz="1200" b="1" dirty="0" smtClean="0">
                <a:latin typeface="Times New Roman" pitchFamily="18" charset="0"/>
                <a:cs typeface="Times New Roman" pitchFamily="18" charset="0"/>
              </a:rPr>
              <a:t>  Baronies </a:t>
            </a:r>
            <a:r>
              <a:rPr lang="en-GB" sz="1200" b="1" dirty="0">
                <a:latin typeface="Times New Roman" pitchFamily="18" charset="0"/>
                <a:cs typeface="Times New Roman" pitchFamily="18" charset="0"/>
              </a:rPr>
              <a:t>of Langley and Prudhoe, and </a:t>
            </a:r>
            <a:r>
              <a:rPr lang="en-GB" sz="1200" b="1" dirty="0" err="1">
                <a:latin typeface="Times New Roman" pitchFamily="18" charset="0"/>
                <a:cs typeface="Times New Roman" pitchFamily="18" charset="0"/>
              </a:rPr>
              <a:t>Cockermouth</a:t>
            </a:r>
            <a:r>
              <a:rPr lang="en-GB" sz="1200" b="1" dirty="0">
                <a:latin typeface="Times New Roman" pitchFamily="18" charset="0"/>
                <a:cs typeface="Times New Roman" pitchFamily="18" charset="0"/>
              </a:rPr>
              <a:t> in Cumbria, gained through marriage of </a:t>
            </a:r>
            <a:r>
              <a:rPr lang="en-GB" sz="1200" b="1" dirty="0" smtClean="0">
                <a:latin typeface="Times New Roman" pitchFamily="18" charset="0"/>
                <a:cs typeface="Times New Roman" pitchFamily="18" charset="0"/>
              </a:rPr>
              <a:t>the 1</a:t>
            </a:r>
            <a:r>
              <a:rPr lang="en-GB" sz="1200" b="1" baseline="30000" dirty="0" smtClean="0">
                <a:latin typeface="Times New Roman" pitchFamily="18" charset="0"/>
                <a:cs typeface="Times New Roman" pitchFamily="18" charset="0"/>
              </a:rPr>
              <a:t>st</a:t>
            </a:r>
            <a:r>
              <a:rPr lang="en-GB" sz="1200" b="1" dirty="0" smtClean="0">
                <a:latin typeface="Times New Roman" pitchFamily="18" charset="0"/>
                <a:cs typeface="Times New Roman" pitchFamily="18" charset="0"/>
              </a:rPr>
              <a:t> Earl </a:t>
            </a:r>
            <a:r>
              <a:rPr lang="en-GB" sz="1200" b="1" dirty="0">
                <a:latin typeface="Times New Roman" pitchFamily="18" charset="0"/>
                <a:cs typeface="Times New Roman" pitchFamily="18" charset="0"/>
              </a:rPr>
              <a:t>of Northumberland to Maud Lucy, widow of Gilbert de </a:t>
            </a:r>
            <a:r>
              <a:rPr lang="en-GB" sz="1200" b="1" dirty="0" err="1">
                <a:latin typeface="Times New Roman" pitchFamily="18" charset="0"/>
                <a:cs typeface="Times New Roman" pitchFamily="18" charset="0"/>
              </a:rPr>
              <a:t>Umfraville</a:t>
            </a:r>
            <a:r>
              <a:rPr lang="en-GB" sz="1200" b="1" dirty="0">
                <a:latin typeface="Times New Roman" pitchFamily="18" charset="0"/>
                <a:cs typeface="Times New Roman" pitchFamily="18" charset="0"/>
              </a:rPr>
              <a:t> and heiress to the Lucy and </a:t>
            </a:r>
            <a:r>
              <a:rPr lang="en-GB" sz="1200" b="1" dirty="0" err="1">
                <a:latin typeface="Times New Roman" pitchFamily="18" charset="0"/>
                <a:cs typeface="Times New Roman" pitchFamily="18" charset="0"/>
              </a:rPr>
              <a:t>Umfraville</a:t>
            </a:r>
            <a:r>
              <a:rPr lang="en-GB" sz="1200" b="1" dirty="0">
                <a:latin typeface="Times New Roman" pitchFamily="18" charset="0"/>
                <a:cs typeface="Times New Roman" pitchFamily="18" charset="0"/>
              </a:rPr>
              <a:t> estates.</a:t>
            </a:r>
          </a:p>
          <a:p>
            <a:pPr>
              <a:spcAft>
                <a:spcPts val="500"/>
              </a:spcAft>
              <a:buNone/>
            </a:pPr>
            <a:r>
              <a:rPr lang="en-GB" sz="1200" b="1" dirty="0">
                <a:latin typeface="Times New Roman" pitchFamily="18" charset="0"/>
                <a:cs typeface="Times New Roman" pitchFamily="18" charset="0"/>
              </a:rPr>
              <a:t>1403	</a:t>
            </a:r>
            <a:r>
              <a:rPr lang="en-GB" sz="1200" b="1" dirty="0" smtClean="0">
                <a:latin typeface="Times New Roman" pitchFamily="18" charset="0"/>
                <a:cs typeface="Times New Roman" pitchFamily="18" charset="0"/>
              </a:rPr>
              <a:t>  Barony </a:t>
            </a:r>
            <a:r>
              <a:rPr lang="en-GB" sz="1200" b="1" dirty="0">
                <a:latin typeface="Times New Roman" pitchFamily="18" charset="0"/>
                <a:cs typeface="Times New Roman" pitchFamily="18" charset="0"/>
              </a:rPr>
              <a:t>of Mitford gained by marriage of </a:t>
            </a:r>
            <a:r>
              <a:rPr lang="en-GB" sz="1200" b="1" dirty="0" smtClean="0">
                <a:latin typeface="Times New Roman" pitchFamily="18" charset="0"/>
                <a:cs typeface="Times New Roman" pitchFamily="18" charset="0"/>
              </a:rPr>
              <a:t>the 1st </a:t>
            </a:r>
            <a:r>
              <a:rPr lang="en-GB" sz="1200" b="1" dirty="0">
                <a:latin typeface="Times New Roman" pitchFamily="18" charset="0"/>
                <a:cs typeface="Times New Roman" pitchFamily="18" charset="0"/>
              </a:rPr>
              <a:t>Earl's sons to the heiresses to the Earl of Angus.</a:t>
            </a:r>
          </a:p>
          <a:p>
            <a:pPr>
              <a:spcAft>
                <a:spcPts val="500"/>
              </a:spcAft>
              <a:buNone/>
            </a:pPr>
            <a:r>
              <a:rPr lang="en-GB" sz="1200" b="1" dirty="0">
                <a:latin typeface="Times New Roman" pitchFamily="18" charset="0"/>
                <a:cs typeface="Times New Roman" pitchFamily="18" charset="0"/>
              </a:rPr>
              <a:t>1405	</a:t>
            </a:r>
            <a:r>
              <a:rPr lang="en-GB" sz="1200" b="1" dirty="0" smtClean="0">
                <a:latin typeface="Times New Roman" pitchFamily="18" charset="0"/>
                <a:cs typeface="Times New Roman" pitchFamily="18" charset="0"/>
              </a:rPr>
              <a:t>  First </a:t>
            </a:r>
            <a:r>
              <a:rPr lang="en-GB" sz="1200" b="1" dirty="0">
                <a:latin typeface="Times New Roman" pitchFamily="18" charset="0"/>
                <a:cs typeface="Times New Roman" pitchFamily="18" charset="0"/>
              </a:rPr>
              <a:t>Earl of Northumberland's estates forfeited for rebellion.</a:t>
            </a:r>
          </a:p>
          <a:p>
            <a:pPr>
              <a:spcAft>
                <a:spcPts val="500"/>
              </a:spcAft>
              <a:buNone/>
            </a:pPr>
            <a:r>
              <a:rPr lang="en-GB" sz="1200" b="1" dirty="0">
                <a:latin typeface="Times New Roman" pitchFamily="18" charset="0"/>
                <a:cs typeface="Times New Roman" pitchFamily="18" charset="0"/>
              </a:rPr>
              <a:t>1416	</a:t>
            </a:r>
            <a:r>
              <a:rPr lang="en-GB" sz="1200" b="1" dirty="0" smtClean="0">
                <a:latin typeface="Times New Roman" pitchFamily="18" charset="0"/>
                <a:cs typeface="Times New Roman" pitchFamily="18" charset="0"/>
              </a:rPr>
              <a:t>  2nd </a:t>
            </a:r>
            <a:r>
              <a:rPr lang="en-GB" sz="1200" b="1" dirty="0">
                <a:latin typeface="Times New Roman" pitchFamily="18" charset="0"/>
                <a:cs typeface="Times New Roman" pitchFamily="18" charset="0"/>
              </a:rPr>
              <a:t>Earl of Northumberland regains estates, except Prudhoe and </a:t>
            </a:r>
            <a:r>
              <a:rPr lang="en-GB" sz="1200" b="1" dirty="0" err="1">
                <a:latin typeface="Times New Roman" pitchFamily="18" charset="0"/>
                <a:cs typeface="Times New Roman" pitchFamily="18" charset="0"/>
              </a:rPr>
              <a:t>Beanley</a:t>
            </a:r>
            <a:r>
              <a:rPr lang="en-GB" sz="1200" b="1" dirty="0">
                <a:latin typeface="Times New Roman" pitchFamily="18" charset="0"/>
                <a:cs typeface="Times New Roman" pitchFamily="18" charset="0"/>
              </a:rPr>
              <a:t>.</a:t>
            </a:r>
          </a:p>
          <a:p>
            <a:pPr>
              <a:spcAft>
                <a:spcPts val="500"/>
              </a:spcAft>
              <a:buNone/>
            </a:pPr>
            <a:r>
              <a:rPr lang="en-GB" sz="1200" b="1" dirty="0">
                <a:latin typeface="Times New Roman" pitchFamily="18" charset="0"/>
                <a:cs typeface="Times New Roman" pitchFamily="18" charset="0"/>
              </a:rPr>
              <a:t>1441	</a:t>
            </a:r>
            <a:r>
              <a:rPr lang="en-GB" sz="1200" b="1" dirty="0" smtClean="0">
                <a:latin typeface="Times New Roman" pitchFamily="18" charset="0"/>
                <a:cs typeface="Times New Roman" pitchFamily="18" charset="0"/>
              </a:rPr>
              <a:t>  2nd </a:t>
            </a:r>
            <a:r>
              <a:rPr lang="en-GB" sz="1200" b="1" dirty="0">
                <a:latin typeface="Times New Roman" pitchFamily="18" charset="0"/>
                <a:cs typeface="Times New Roman" pitchFamily="18" charset="0"/>
              </a:rPr>
              <a:t>Earl regains Prudhoe.</a:t>
            </a:r>
          </a:p>
          <a:p>
            <a:pPr>
              <a:spcAft>
                <a:spcPts val="500"/>
              </a:spcAft>
              <a:buNone/>
            </a:pPr>
            <a:r>
              <a:rPr lang="en-GB" sz="1200" b="1" dirty="0">
                <a:latin typeface="Times New Roman" pitchFamily="18" charset="0"/>
                <a:cs typeface="Times New Roman" pitchFamily="18" charset="0"/>
              </a:rPr>
              <a:t>1461	</a:t>
            </a:r>
            <a:r>
              <a:rPr lang="en-GB" sz="1200" b="1" dirty="0" smtClean="0">
                <a:latin typeface="Times New Roman" pitchFamily="18" charset="0"/>
                <a:cs typeface="Times New Roman" pitchFamily="18" charset="0"/>
              </a:rPr>
              <a:t>  2nd </a:t>
            </a:r>
            <a:r>
              <a:rPr lang="en-GB" sz="1200" b="1" dirty="0">
                <a:latin typeface="Times New Roman" pitchFamily="18" charset="0"/>
                <a:cs typeface="Times New Roman" pitchFamily="18" charset="0"/>
              </a:rPr>
              <a:t>Earl killed at </a:t>
            </a:r>
            <a:r>
              <a:rPr lang="en-GB" sz="1200" b="1" dirty="0" smtClean="0">
                <a:latin typeface="Times New Roman" pitchFamily="18" charset="0"/>
                <a:cs typeface="Times New Roman" pitchFamily="18" charset="0"/>
              </a:rPr>
              <a:t>Battle of </a:t>
            </a:r>
            <a:r>
              <a:rPr lang="en-GB" sz="1200" b="1" dirty="0" err="1" smtClean="0">
                <a:latin typeface="Times New Roman" pitchFamily="18" charset="0"/>
                <a:cs typeface="Times New Roman" pitchFamily="18" charset="0"/>
              </a:rPr>
              <a:t>Towton</a:t>
            </a:r>
            <a:r>
              <a:rPr lang="en-GB" sz="1200" b="1" dirty="0">
                <a:latin typeface="Times New Roman" pitchFamily="18" charset="0"/>
                <a:cs typeface="Times New Roman" pitchFamily="18" charset="0"/>
              </a:rPr>
              <a:t>;  Percy estates forfeited to </a:t>
            </a:r>
            <a:r>
              <a:rPr lang="en-GB" sz="1200" b="1" dirty="0" smtClean="0">
                <a:latin typeface="Times New Roman" pitchFamily="18" charset="0"/>
                <a:cs typeface="Times New Roman" pitchFamily="18" charset="0"/>
              </a:rPr>
              <a:t>the Crown</a:t>
            </a:r>
            <a:r>
              <a:rPr lang="en-GB" sz="1200" b="1" dirty="0">
                <a:latin typeface="Times New Roman" pitchFamily="18" charset="0"/>
                <a:cs typeface="Times New Roman" pitchFamily="18" charset="0"/>
              </a:rPr>
              <a:t>.</a:t>
            </a:r>
          </a:p>
          <a:p>
            <a:pPr>
              <a:spcAft>
                <a:spcPts val="500"/>
              </a:spcAft>
              <a:buNone/>
            </a:pPr>
            <a:r>
              <a:rPr lang="en-GB" sz="1200" b="1" dirty="0">
                <a:latin typeface="Times New Roman" pitchFamily="18" charset="0"/>
                <a:cs typeface="Times New Roman" pitchFamily="18" charset="0"/>
              </a:rPr>
              <a:t>1471	</a:t>
            </a:r>
            <a:r>
              <a:rPr lang="en-GB" sz="1200" b="1" dirty="0" smtClean="0">
                <a:latin typeface="Times New Roman" pitchFamily="18" charset="0"/>
                <a:cs typeface="Times New Roman" pitchFamily="18" charset="0"/>
              </a:rPr>
              <a:t>  Titles </a:t>
            </a:r>
            <a:r>
              <a:rPr lang="en-GB" sz="1200" b="1" dirty="0">
                <a:latin typeface="Times New Roman" pitchFamily="18" charset="0"/>
                <a:cs typeface="Times New Roman" pitchFamily="18" charset="0"/>
              </a:rPr>
              <a:t>and estates restored to </a:t>
            </a:r>
            <a:r>
              <a:rPr lang="en-GB" sz="1200" b="1" dirty="0" smtClean="0">
                <a:latin typeface="Times New Roman" pitchFamily="18" charset="0"/>
                <a:cs typeface="Times New Roman" pitchFamily="18" charset="0"/>
              </a:rPr>
              <a:t>the 4th </a:t>
            </a:r>
            <a:r>
              <a:rPr lang="en-GB" sz="1200" b="1" dirty="0">
                <a:latin typeface="Times New Roman" pitchFamily="18" charset="0"/>
                <a:cs typeface="Times New Roman" pitchFamily="18" charset="0"/>
              </a:rPr>
              <a:t>Earl.</a:t>
            </a:r>
          </a:p>
          <a:p>
            <a:pPr>
              <a:spcAft>
                <a:spcPts val="500"/>
              </a:spcAft>
              <a:buNone/>
            </a:pPr>
            <a:r>
              <a:rPr lang="en-GB" sz="1200" b="1" dirty="0">
                <a:latin typeface="Times New Roman" pitchFamily="18" charset="0"/>
                <a:cs typeface="Times New Roman" pitchFamily="18" charset="0"/>
              </a:rPr>
              <a:t>1484	</a:t>
            </a:r>
            <a:r>
              <a:rPr lang="en-GB" sz="1200" b="1" dirty="0" smtClean="0">
                <a:latin typeface="Times New Roman" pitchFamily="18" charset="0"/>
                <a:cs typeface="Times New Roman" pitchFamily="18" charset="0"/>
              </a:rPr>
              <a:t>  </a:t>
            </a:r>
            <a:r>
              <a:rPr lang="en-GB" sz="1200" b="1" dirty="0" err="1" smtClean="0">
                <a:latin typeface="Times New Roman" pitchFamily="18" charset="0"/>
                <a:cs typeface="Times New Roman" pitchFamily="18" charset="0"/>
              </a:rPr>
              <a:t>Poynings</a:t>
            </a:r>
            <a:r>
              <a:rPr lang="en-GB" sz="1200" b="1" dirty="0" smtClean="0">
                <a:latin typeface="Times New Roman" pitchFamily="18" charset="0"/>
                <a:cs typeface="Times New Roman" pitchFamily="18" charset="0"/>
              </a:rPr>
              <a:t> </a:t>
            </a:r>
            <a:r>
              <a:rPr lang="en-GB" sz="1200" b="1" dirty="0">
                <a:latin typeface="Times New Roman" pitchFamily="18" charset="0"/>
                <a:cs typeface="Times New Roman" pitchFamily="18" charset="0"/>
              </a:rPr>
              <a:t>family estates in Somerset, Dorset, Surrey, Sussex, Norfolk and Suffolk </a:t>
            </a:r>
            <a:r>
              <a:rPr lang="en-GB" sz="1200" b="1" dirty="0" smtClean="0">
                <a:latin typeface="Times New Roman" pitchFamily="18" charset="0"/>
                <a:cs typeface="Times New Roman" pitchFamily="18" charset="0"/>
              </a:rPr>
              <a:t>are gained </a:t>
            </a:r>
            <a:r>
              <a:rPr lang="en-GB" sz="1200" b="1" dirty="0">
                <a:latin typeface="Times New Roman" pitchFamily="18" charset="0"/>
                <a:cs typeface="Times New Roman" pitchFamily="18" charset="0"/>
              </a:rPr>
              <a:t>on </a:t>
            </a:r>
            <a:r>
              <a:rPr lang="en-GB" sz="1200" b="1" dirty="0" smtClean="0">
                <a:latin typeface="Times New Roman" pitchFamily="18" charset="0"/>
                <a:cs typeface="Times New Roman" pitchFamily="18" charset="0"/>
              </a:rPr>
              <a:t>the death </a:t>
            </a:r>
            <a:r>
              <a:rPr lang="en-GB" sz="1200" b="1" dirty="0">
                <a:latin typeface="Times New Roman" pitchFamily="18" charset="0"/>
                <a:cs typeface="Times New Roman" pitchFamily="18" charset="0"/>
              </a:rPr>
              <a:t>of Eleanor, widow of 3rd Earl of Northumberland.</a:t>
            </a:r>
          </a:p>
          <a:p>
            <a:pPr>
              <a:spcAft>
                <a:spcPts val="500"/>
              </a:spcAft>
              <a:buNone/>
            </a:pPr>
            <a:r>
              <a:rPr lang="en-GB" sz="1200" b="1" dirty="0">
                <a:latin typeface="Times New Roman" pitchFamily="18" charset="0"/>
                <a:cs typeface="Times New Roman" pitchFamily="18" charset="0"/>
              </a:rPr>
              <a:t>1535	</a:t>
            </a:r>
            <a:r>
              <a:rPr lang="en-GB" sz="1200" b="1" dirty="0" smtClean="0">
                <a:latin typeface="Times New Roman" pitchFamily="18" charset="0"/>
                <a:cs typeface="Times New Roman" pitchFamily="18" charset="0"/>
              </a:rPr>
              <a:t>  Earl </a:t>
            </a:r>
            <a:r>
              <a:rPr lang="en-GB" sz="1200" b="1" dirty="0">
                <a:latin typeface="Times New Roman" pitchFamily="18" charset="0"/>
                <a:cs typeface="Times New Roman" pitchFamily="18" charset="0"/>
              </a:rPr>
              <a:t>of Northumberland's estates pass to the Crown on </a:t>
            </a:r>
            <a:r>
              <a:rPr lang="en-GB" sz="1200" b="1" dirty="0" smtClean="0">
                <a:latin typeface="Times New Roman" pitchFamily="18" charset="0"/>
                <a:cs typeface="Times New Roman" pitchFamily="18" charset="0"/>
              </a:rPr>
              <a:t>the death </a:t>
            </a:r>
            <a:r>
              <a:rPr lang="en-GB" sz="1200" b="1" dirty="0">
                <a:latin typeface="Times New Roman" pitchFamily="18" charset="0"/>
                <a:cs typeface="Times New Roman" pitchFamily="18" charset="0"/>
              </a:rPr>
              <a:t>of 6th </a:t>
            </a:r>
            <a:r>
              <a:rPr lang="en-GB" sz="1200" b="1" dirty="0" smtClean="0">
                <a:latin typeface="Times New Roman" pitchFamily="18" charset="0"/>
                <a:cs typeface="Times New Roman" pitchFamily="18" charset="0"/>
              </a:rPr>
              <a:t>Earl without a direct </a:t>
            </a:r>
            <a:r>
              <a:rPr lang="en-GB" sz="1200" b="1" dirty="0">
                <a:latin typeface="Times New Roman" pitchFamily="18" charset="0"/>
                <a:cs typeface="Times New Roman" pitchFamily="18" charset="0"/>
              </a:rPr>
              <a:t>heir.</a:t>
            </a:r>
          </a:p>
          <a:p>
            <a:pPr>
              <a:spcAft>
                <a:spcPts val="500"/>
              </a:spcAft>
              <a:buNone/>
            </a:pPr>
            <a:r>
              <a:rPr lang="en-GB" sz="1200" b="1" dirty="0">
                <a:latin typeface="Times New Roman" pitchFamily="18" charset="0"/>
                <a:cs typeface="Times New Roman" pitchFamily="18" charset="0"/>
              </a:rPr>
              <a:t>1557	</a:t>
            </a:r>
            <a:r>
              <a:rPr lang="en-GB" sz="1200" b="1" dirty="0" smtClean="0">
                <a:latin typeface="Times New Roman" pitchFamily="18" charset="0"/>
                <a:cs typeface="Times New Roman" pitchFamily="18" charset="0"/>
              </a:rPr>
              <a:t>  </a:t>
            </a:r>
            <a:r>
              <a:rPr lang="en-GB" sz="1200" b="1" dirty="0" smtClean="0">
                <a:latin typeface="Times New Roman" pitchFamily="18" charset="0"/>
                <a:cs typeface="Times New Roman" pitchFamily="18" charset="0"/>
              </a:rPr>
              <a:t>Percy family regains the title </a:t>
            </a:r>
            <a:r>
              <a:rPr lang="en-GB" sz="1200" b="1" dirty="0">
                <a:latin typeface="Times New Roman" pitchFamily="18" charset="0"/>
                <a:cs typeface="Times New Roman" pitchFamily="18" charset="0"/>
              </a:rPr>
              <a:t>and estates of </a:t>
            </a:r>
            <a:r>
              <a:rPr lang="en-GB" sz="1200" b="1" dirty="0" smtClean="0">
                <a:latin typeface="Times New Roman" pitchFamily="18" charset="0"/>
                <a:cs typeface="Times New Roman" pitchFamily="18" charset="0"/>
              </a:rPr>
              <a:t>the Earl </a:t>
            </a:r>
            <a:r>
              <a:rPr lang="en-GB" sz="1200" b="1" dirty="0">
                <a:latin typeface="Times New Roman" pitchFamily="18" charset="0"/>
                <a:cs typeface="Times New Roman" pitchFamily="18" charset="0"/>
              </a:rPr>
              <a:t>of Northumberland.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708</Words>
  <Application>Microsoft Office PowerPoint</Application>
  <PresentationFormat>On-screen Show (4:3)</PresentationFormat>
  <Paragraphs>133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Sharman</dc:creator>
  <cp:lastModifiedBy>Sharman</cp:lastModifiedBy>
  <cp:revision>44</cp:revision>
  <dcterms:created xsi:type="dcterms:W3CDTF">2016-01-27T09:15:24Z</dcterms:created>
  <dcterms:modified xsi:type="dcterms:W3CDTF">2016-02-01T07:52:03Z</dcterms:modified>
</cp:coreProperties>
</file>