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930" autoAdjust="0"/>
  </p:normalViewPr>
  <p:slideViewPr>
    <p:cSldViewPr>
      <p:cViewPr>
        <p:scale>
          <a:sx n="100" d="100"/>
          <a:sy n="100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A2876-526C-4CF7-BD79-984B7963A827}" type="datetimeFigureOut">
              <a:rPr lang="en-GB" smtClean="0"/>
              <a:t>25/01/2016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59323-7D97-4A5E-8FD7-755DEFAC0F7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swald_of_Northumbria" TargetMode="External"/><Relationship Id="rId13" Type="http://schemas.openxmlformats.org/officeDocument/2006/relationships/hyperlink" Target="https://en.wikipedia.org/wiki/Aldfrith_of_Northumbria" TargetMode="External"/><Relationship Id="rId18" Type="http://schemas.openxmlformats.org/officeDocument/2006/relationships/hyperlink" Target="https://en.wikipedia.org/wiki/Ceolwulf_of_Northumbria" TargetMode="External"/><Relationship Id="rId26" Type="http://schemas.openxmlformats.org/officeDocument/2006/relationships/hyperlink" Target="https://en.wikipedia.org/wiki/Osbald_of_Northumbria" TargetMode="External"/><Relationship Id="rId3" Type="http://schemas.openxmlformats.org/officeDocument/2006/relationships/hyperlink" Target="https://en.wikipedia.org/wiki/%C3%86thelfrith_of_Northumbria" TargetMode="External"/><Relationship Id="rId21" Type="http://schemas.openxmlformats.org/officeDocument/2006/relationships/hyperlink" Target="https://en.wikipedia.org/wiki/%C3%86thelwald_Moll_of_Northumbria" TargetMode="External"/><Relationship Id="rId34" Type="http://schemas.openxmlformats.org/officeDocument/2006/relationships/hyperlink" Target="https://en.wikipedia.org/wiki/Osbeorht_of_Northumbria" TargetMode="External"/><Relationship Id="rId7" Type="http://schemas.openxmlformats.org/officeDocument/2006/relationships/hyperlink" Target="https://en.wikipedia.org/wiki/Osric_of_Deira" TargetMode="External"/><Relationship Id="rId12" Type="http://schemas.openxmlformats.org/officeDocument/2006/relationships/hyperlink" Target="https://en.wikipedia.org/wiki/Ecgfrith_of_Northumbria" TargetMode="External"/><Relationship Id="rId17" Type="http://schemas.openxmlformats.org/officeDocument/2006/relationships/hyperlink" Target="https://en.wikipedia.org/wiki/Osric_of_Northumbria" TargetMode="External"/><Relationship Id="rId25" Type="http://schemas.openxmlformats.org/officeDocument/2006/relationships/hyperlink" Target="https://en.wikipedia.org/wiki/Osred_II_of_Northumbria" TargetMode="External"/><Relationship Id="rId33" Type="http://schemas.openxmlformats.org/officeDocument/2006/relationships/hyperlink" Target="https://en.wikipedia.org/wiki/Aelle_II_of_Northumbria" TargetMode="External"/><Relationship Id="rId38" Type="http://schemas.openxmlformats.org/officeDocument/2006/relationships/hyperlink" Target="https://en.wikipedia.org/wiki/King_of_the_English" TargetMode="External"/><Relationship Id="rId2" Type="http://schemas.openxmlformats.org/officeDocument/2006/relationships/hyperlink" Target="https://en.wikipedia.org/wiki/%C3%86lla_of_Deira" TargetMode="External"/><Relationship Id="rId16" Type="http://schemas.openxmlformats.org/officeDocument/2006/relationships/hyperlink" Target="https://en.wikipedia.org/wiki/Coenred_of_Northumbria" TargetMode="External"/><Relationship Id="rId20" Type="http://schemas.openxmlformats.org/officeDocument/2006/relationships/hyperlink" Target="https://en.wikipedia.org/wiki/Oswulf_of_Northumbria" TargetMode="External"/><Relationship Id="rId29" Type="http://schemas.openxmlformats.org/officeDocument/2006/relationships/hyperlink" Target="https://en.wikipedia.org/wiki/Eanred_of_Northumbr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anfrith_of_Bernicia" TargetMode="External"/><Relationship Id="rId11" Type="http://schemas.openxmlformats.org/officeDocument/2006/relationships/hyperlink" Target="https://en.wikipedia.org/wiki/Oswine_of_Deira" TargetMode="External"/><Relationship Id="rId24" Type="http://schemas.openxmlformats.org/officeDocument/2006/relationships/hyperlink" Target="https://en.wikipedia.org/wiki/%C3%86lfwald_I_of_Northumbria" TargetMode="External"/><Relationship Id="rId32" Type="http://schemas.openxmlformats.org/officeDocument/2006/relationships/hyperlink" Target="https://en.wikipedia.org/wiki/Osberht_of_Northumbria" TargetMode="External"/><Relationship Id="rId37" Type="http://schemas.openxmlformats.org/officeDocument/2006/relationships/hyperlink" Target="https://en.wikipedia.org/wiki/Athelstan_of_England" TargetMode="External"/><Relationship Id="rId5" Type="http://schemas.openxmlformats.org/officeDocument/2006/relationships/hyperlink" Target="https://en.wikipedia.org/wiki/Penda_of_Mercia" TargetMode="External"/><Relationship Id="rId15" Type="http://schemas.openxmlformats.org/officeDocument/2006/relationships/hyperlink" Target="https://en.wikipedia.org/wiki/Osred_I_of_Northumbria" TargetMode="External"/><Relationship Id="rId23" Type="http://schemas.openxmlformats.org/officeDocument/2006/relationships/hyperlink" Target="https://en.wikipedia.org/wiki/%C3%86thelred_I_of_Northumbria" TargetMode="External"/><Relationship Id="rId28" Type="http://schemas.openxmlformats.org/officeDocument/2006/relationships/hyperlink" Target="https://en.wikipedia.org/wiki/%C3%86lfwald_II_of_Northumbria" TargetMode="External"/><Relationship Id="rId36" Type="http://schemas.openxmlformats.org/officeDocument/2006/relationships/hyperlink" Target="https://en.wikipedia.org/wiki/List_of_monarchs_of_Northumbria" TargetMode="External"/><Relationship Id="rId10" Type="http://schemas.openxmlformats.org/officeDocument/2006/relationships/hyperlink" Target="https://en.wikipedia.org/wiki/Oswiu_of_Northumbria" TargetMode="External"/><Relationship Id="rId19" Type="http://schemas.openxmlformats.org/officeDocument/2006/relationships/hyperlink" Target="https://en.wikipedia.org/wiki/Eadberht_of_Northumbria" TargetMode="External"/><Relationship Id="rId31" Type="http://schemas.openxmlformats.org/officeDocument/2006/relationships/hyperlink" Target="https://en.wikipedia.org/wiki/R%C3%A6dwulf_of_Northumbria" TargetMode="External"/><Relationship Id="rId4" Type="http://schemas.openxmlformats.org/officeDocument/2006/relationships/hyperlink" Target="https://en.wikipedia.org/wiki/Edwin_of_Northumbria" TargetMode="External"/><Relationship Id="rId9" Type="http://schemas.openxmlformats.org/officeDocument/2006/relationships/hyperlink" Target="https://en.wikipedia.org/wiki/Kings_of_Mercia" TargetMode="External"/><Relationship Id="rId14" Type="http://schemas.openxmlformats.org/officeDocument/2006/relationships/hyperlink" Target="https://en.wikipedia.org/wiki/Eadwulf_of_Northumbria" TargetMode="External"/><Relationship Id="rId22" Type="http://schemas.openxmlformats.org/officeDocument/2006/relationships/hyperlink" Target="https://en.wikipedia.org/wiki/Alhred_of_Northumbria" TargetMode="External"/><Relationship Id="rId27" Type="http://schemas.openxmlformats.org/officeDocument/2006/relationships/hyperlink" Target="https://en.wikipedia.org/wiki/Eardwulf_of_Northumbria" TargetMode="External"/><Relationship Id="rId30" Type="http://schemas.openxmlformats.org/officeDocument/2006/relationships/hyperlink" Target="https://en.wikipedia.org/wiki/%C3%86thelred_II_of_Northumbria" TargetMode="External"/><Relationship Id="rId35" Type="http://schemas.openxmlformats.org/officeDocument/2006/relationships/hyperlink" Target="https://en.wikipedia.org/wiki/Ecgberht_I_of_Northumbri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lo-Saxon map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1082" y="0"/>
            <a:ext cx="54218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glo-Saxon ma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180" y="0"/>
            <a:ext cx="58836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frin Pl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78641" y="-243407"/>
            <a:ext cx="9622641" cy="69967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5536" y="260648"/>
          <a:ext cx="3456385" cy="6336718"/>
        </p:xfrm>
        <a:graphic>
          <a:graphicData uri="http://schemas.openxmlformats.org/drawingml/2006/table">
            <a:tbl>
              <a:tblPr/>
              <a:tblGrid>
                <a:gridCol w="936104"/>
                <a:gridCol w="792089"/>
                <a:gridCol w="1728192"/>
              </a:tblGrid>
              <a:tr h="143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547-559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Ida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Founder of the Bernicia royal house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559-589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  <a:hlinkClick r:id="rId2" tooltip="Ælla of Deira"/>
                        </a:rPr>
                        <a:t>Ælla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Founder of the Deiran royal house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3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sng">
                          <a:latin typeface="Times New Roman"/>
                          <a:ea typeface="Times New Roman"/>
                          <a:cs typeface="Times New Roman"/>
                        </a:rPr>
                        <a:t>Northumbrian Kings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593 to 616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Æthelfrith of Northumbria"/>
                        </a:rPr>
                        <a:t>Æthelfrith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United Bernicia with Deira; Killed in Battle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616 to 12/14 October 632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Edwin of Northumbria"/>
                        </a:rPr>
                        <a:t>Edwin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Killed in Battle by </a:t>
                      </a:r>
                      <a:r>
                        <a:rPr lang="en-GB" sz="5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Penda of Mercia"/>
                        </a:rPr>
                        <a:t>Penda of Mercia</a:t>
                      </a: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; Saint Edwin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i="1" dirty="0">
                          <a:latin typeface="Times New Roman"/>
                          <a:ea typeface="Times New Roman"/>
                          <a:cs typeface="Times New Roman"/>
                        </a:rPr>
                        <a:t>late</a:t>
                      </a: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 632 to 633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Eanfrith of Bernicia"/>
                        </a:rPr>
                        <a:t>Eanfrith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King of Bernicia; Murdered by Penda, King of Mercia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i="1">
                          <a:latin typeface="Times New Roman"/>
                          <a:ea typeface="Times New Roman"/>
                          <a:cs typeface="Times New Roman"/>
                        </a:rPr>
                        <a:t>late</a:t>
                      </a: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 632 to summer 633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Osric of Deira"/>
                        </a:rPr>
                        <a:t>Osric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King of </a:t>
                      </a:r>
                      <a:r>
                        <a:rPr lang="en-GB" sz="500" dirty="0" err="1">
                          <a:latin typeface="Times New Roman"/>
                          <a:ea typeface="Times New Roman"/>
                          <a:cs typeface="Times New Roman"/>
                        </a:rPr>
                        <a:t>Deira</a:t>
                      </a: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; Killed by </a:t>
                      </a:r>
                      <a:r>
                        <a:rPr lang="en-GB" sz="500" dirty="0" err="1">
                          <a:latin typeface="Times New Roman"/>
                          <a:ea typeface="Times New Roman"/>
                          <a:cs typeface="Times New Roman"/>
                        </a:rPr>
                        <a:t>Cadwalla</a:t>
                      </a: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 at York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633 to 5 August 642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Oswald of Northumbria"/>
                        </a:rPr>
                        <a:t>Oswald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Killed by </a:t>
                      </a:r>
                      <a:r>
                        <a:rPr lang="en-GB" sz="500" u="none" strike="noStrike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Penda of Mercia"/>
                        </a:rPr>
                        <a:t>Penda</a:t>
                      </a: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GB" sz="50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Kings of Mercia"/>
                        </a:rPr>
                        <a:t>King of Mercia</a:t>
                      </a: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; Saint Oswald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i="1">
                          <a:latin typeface="Times New Roman"/>
                          <a:ea typeface="Times New Roman"/>
                          <a:cs typeface="Times New Roman"/>
                        </a:rPr>
                        <a:t>late</a:t>
                      </a: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 642 to 644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Oswiu of Northumbria"/>
                        </a:rPr>
                        <a:t>Oswiu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King of Northumbria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644 to 651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Oswiu of Northumbria"/>
                        </a:rPr>
                        <a:t>Oswiu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King of Bernicia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9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644 to 651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 tooltip="Oswine of Deira"/>
                        </a:rPr>
                        <a:t>Oswine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King of Deira; Murdered at Gilling on orders of Oswiu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651 to 15 Feb 670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 tooltip="Oswiu of Northumbria"/>
                        </a:rPr>
                        <a:t>Oswiu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King of united Northumbria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Feb 670 to 20 May 685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 tooltip="Ecgfrith of Northumbria"/>
                        </a:rPr>
                        <a:t>Ecgfrith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Killed in battle against the </a:t>
                      </a:r>
                      <a:r>
                        <a:rPr lang="en-GB" sz="500" dirty="0" err="1">
                          <a:latin typeface="Times New Roman"/>
                          <a:ea typeface="Times New Roman"/>
                          <a:cs typeface="Times New Roman"/>
                        </a:rPr>
                        <a:t>Picts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May 685 to 14 Dec 704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 dirty="0" err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 tooltip="Aldfrith of Northumbria"/>
                        </a:rPr>
                        <a:t>Aldfrith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i="1" dirty="0">
                          <a:latin typeface="Times New Roman"/>
                          <a:ea typeface="Times New Roman"/>
                          <a:cs typeface="Times New Roman"/>
                        </a:rPr>
                        <a:t>late Dec</a:t>
                      </a: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 704 to </a:t>
                      </a:r>
                      <a:r>
                        <a:rPr lang="en-GB" sz="500" i="1" dirty="0">
                          <a:latin typeface="Times New Roman"/>
                          <a:ea typeface="Times New Roman"/>
                          <a:cs typeface="Times New Roman"/>
                        </a:rPr>
                        <a:t>early</a:t>
                      </a: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 705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 tooltip="Eadwulf of Northumbria"/>
                        </a:rPr>
                        <a:t>Eadwulf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Usurper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705 to 716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 tooltip="Osred I of Northumbria"/>
                        </a:rPr>
                        <a:t>Osred 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Murdered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716 to 718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 tooltip="Coenred of Northumbria"/>
                        </a:rPr>
                        <a:t>Coenred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718 to 29 May 729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 tooltip="Osric of Northumbria"/>
                        </a:rPr>
                        <a:t>Osric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Adopted </a:t>
                      </a:r>
                      <a:r>
                        <a:rPr lang="en-GB" sz="500" dirty="0" err="1">
                          <a:latin typeface="Times New Roman"/>
                          <a:ea typeface="Times New Roman"/>
                          <a:cs typeface="Times New Roman"/>
                        </a:rPr>
                        <a:t>Ceolwulf</a:t>
                      </a: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 as his heir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729 to 731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 tooltip="Ceolwulf of Northumbria"/>
                        </a:rPr>
                        <a:t>Ceolwulf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Deposed; Saint Ceolwulf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731 to 737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 tooltip="Ceolwulf of Northumbria"/>
                        </a:rPr>
                        <a:t>Ceolwulf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Restored; abdicated to become a monk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737 to 758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9" tooltip="Eadberht of Northumbria"/>
                        </a:rPr>
                        <a:t>Eadberht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Abdicated to become a monk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758 to 759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0" tooltip="Oswulf of Northumbria"/>
                        </a:rPr>
                        <a:t>Oswulf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Murdered by his servants at Corbridge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Times New Roman"/>
                          <a:ea typeface="Times New Roman"/>
                          <a:cs typeface="Times New Roman"/>
                        </a:rPr>
                        <a:t>759 to 765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1" tooltip="Æthelwald Moll of Northumbria"/>
                        </a:rPr>
                        <a:t>Æthelwald</a:t>
                      </a:r>
                      <a:r>
                        <a:rPr lang="en-GB" sz="500" b="1" u="none" strike="noStrike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1" tooltip="Æthelwald Moll of Northumbria"/>
                        </a:rPr>
                        <a:t> Moll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Deposed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765 to 774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2" tooltip="Alhred of Northumbria"/>
                        </a:rPr>
                        <a:t>Alhred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Deposed and exiled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774 to 779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3" tooltip="Æthelred I of Northumbria"/>
                        </a:rPr>
                        <a:t>Æthelthred 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Deposed; The Butcher King”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779 to 23 Sept 788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4" tooltip="Ælfwald I of Northumbria"/>
                        </a:rPr>
                        <a:t>Ælfwald 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Murdered near Chesters on Hadrian’s Wall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788 to 790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5" tooltip="Osred II of Northumbria"/>
                        </a:rPr>
                        <a:t>Osred II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Deposed and exiled on the Isle of Man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790 to 18 April 796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3" tooltip="Æthelred I of Northumbria"/>
                        </a:rPr>
                        <a:t>Æthelthred 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Restored; ”The Butcher King”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796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6" tooltip="Osbald of Northumbria"/>
                        </a:rPr>
                        <a:t>Osbald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Exiled to Pictland after a reign of 27 days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14 May 796 to 806/8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7" tooltip="Eardwulf of Northumbria"/>
                        </a:rPr>
                        <a:t>Eardwulf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Deposed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806/8 to 808/10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8" tooltip="Ælfwald II of Northumbria"/>
                        </a:rPr>
                        <a:t>Ælfwald II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808 to 810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7" tooltip="Eardwulf of Northumbria"/>
                        </a:rPr>
                        <a:t>Eardwulf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Restored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810 to 841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9" tooltip="Eanred of Northumbria"/>
                        </a:rPr>
                        <a:t>Eanred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840/1 to 844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0" tooltip="Æthelred II of Northumbria"/>
                        </a:rPr>
                        <a:t>Æthelthred II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Deposed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844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1" tooltip="Rædwulf of Northumbria"/>
                        </a:rPr>
                        <a:t>Rædwulf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Usurper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844 to c. 848/9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0" tooltip="Æthelred II of Northumbria"/>
                        </a:rPr>
                        <a:t>Æthelthred II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Restored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c. 848/9 to 862/3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2" tooltip="Osberht of Northumbria"/>
                        </a:rPr>
                        <a:t>Osberht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Deposed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862/3 to 23 March 867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3" tooltip="Aelle II of Northumbria"/>
                        </a:rPr>
                        <a:t>Ælle II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Usurper; Killed by the Danes with </a:t>
                      </a:r>
                      <a:r>
                        <a:rPr lang="en-GB" sz="5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4" tooltip="Osbeorht of Northumbria"/>
                        </a:rPr>
                        <a:t>Osberht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867 to 21 March 867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2" tooltip="Osberht of Northumbria"/>
                        </a:rPr>
                        <a:t>Osberht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Restored. Killed by the Danes with the usurper </a:t>
                      </a:r>
                      <a:r>
                        <a:rPr lang="en-GB" sz="500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3" tooltip="Aelle II of Northumbria"/>
                        </a:rPr>
                        <a:t>Aelle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867 to 872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5" tooltip="Ecgberht I of Northumbria"/>
                        </a:rPr>
                        <a:t>Ecgberht I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Puppet king of the Danes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sng">
                          <a:latin typeface="Times New Roman"/>
                          <a:ea typeface="Times New Roman"/>
                          <a:cs typeface="Times New Roman"/>
                        </a:rPr>
                        <a:t>Subject to Norse Kingdom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sng">
                          <a:latin typeface="Times New Roman"/>
                          <a:ea typeface="Times New Roman"/>
                          <a:cs typeface="Times New Roman"/>
                        </a:rPr>
                        <a:t>of York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872 to 972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sng">
                          <a:latin typeface="Times New Roman"/>
                          <a:ea typeface="Times New Roman"/>
                          <a:cs typeface="Times New Roman"/>
                        </a:rPr>
                        <a:t>Northumbria subject to the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sng">
                          <a:latin typeface="Times New Roman"/>
                          <a:ea typeface="Times New Roman"/>
                          <a:cs typeface="Times New Roman"/>
                        </a:rPr>
                        <a:t>King of the English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5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>
                          <a:latin typeface="Times New Roman"/>
                          <a:ea typeface="Times New Roman"/>
                          <a:cs typeface="Times New Roman"/>
                        </a:rPr>
                        <a:t>927 to 939 </a:t>
                      </a:r>
                      <a:r>
                        <a:rPr lang="en-GB" sz="500" u="none" strike="noStrike" baseline="300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6"/>
                        </a:rPr>
                        <a:t>[2]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b="1" u="none" strike="noStrike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7" tooltip="Athelstan of England"/>
                        </a:rPr>
                        <a:t>Æthelstan of Wessex</a:t>
                      </a:r>
                      <a:endParaRPr lang="en-GB" sz="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u="none" strike="noStrike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8" tooltip="King of the English"/>
                        </a:rPr>
                        <a:t>King of the English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30" marR="4130" marT="4130" marB="41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494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547-559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IDA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Founder of the Bernicia royal house</a:t>
            </a: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559-589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AELLA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Founder of the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Deiran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 royal house</a:t>
            </a:r>
          </a:p>
          <a:p>
            <a:pPr>
              <a:lnSpc>
                <a:spcPct val="150000"/>
              </a:lnSpc>
              <a:buNone/>
            </a:pPr>
            <a:endParaRPr lang="en-GB" sz="15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500" b="1" u="sng" dirty="0" smtClean="0">
                <a:latin typeface="Times New Roman" pitchFamily="18" charset="0"/>
                <a:cs typeface="Times New Roman" pitchFamily="18" charset="0"/>
              </a:rPr>
              <a:t>Northumbrian Kings</a:t>
            </a:r>
            <a:endParaRPr lang="en-GB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593-616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Ethelfrith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United Bernicia with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Deira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; Killed in Battle</a:t>
            </a: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616-632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Edwin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Killed in Battle by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Penda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 of Mercia; Saint Edwin</a:t>
            </a: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632-633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Eanfrith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King 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of Bernicia; Murdered by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Penda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Mercia</a:t>
            </a: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632-633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Osric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King of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Deira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; Killed by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Cadwalla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 at York</a:t>
            </a: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633-642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Oswald</a:t>
            </a:r>
            <a:r>
              <a:rPr lang="en-GB" sz="15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Killed 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Penda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Mercia; Saint Oswald</a:t>
            </a: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642-644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Oswy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King 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of Northumbria</a:t>
            </a: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644-651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Oswy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King </a:t>
            </a:r>
            <a:r>
              <a:rPr lang="en-GB" sz="1500" dirty="0">
                <a:latin typeface="Times New Roman" pitchFamily="18" charset="0"/>
                <a:cs typeface="Times New Roman" pitchFamily="18" charset="0"/>
              </a:rPr>
              <a:t>of Bernicia</a:t>
            </a: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644-651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Oswin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King of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Deira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; Murdered on orders of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Oswy</a:t>
            </a:r>
            <a:endParaRPr lang="en-GB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651-670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Oswy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King of united Northumbria</a:t>
            </a: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670-685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Egfrith</a:t>
            </a: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Killed in battle against the </a:t>
            </a:r>
            <a:r>
              <a:rPr lang="en-GB" sz="1500" dirty="0" err="1" smtClean="0">
                <a:latin typeface="Times New Roman" pitchFamily="18" charset="0"/>
                <a:cs typeface="Times New Roman" pitchFamily="18" charset="0"/>
              </a:rPr>
              <a:t>Picts</a:t>
            </a:r>
            <a:endParaRPr lang="en-GB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500" b="1" dirty="0" smtClean="0">
                <a:latin typeface="Times New Roman" pitchFamily="18" charset="0"/>
                <a:cs typeface="Times New Roman" pitchFamily="18" charset="0"/>
              </a:rPr>
              <a:t>685-704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Aldfrith</a:t>
            </a:r>
            <a:r>
              <a:rPr lang="en-GB" sz="15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04664"/>
            <a:ext cx="8568952" cy="61926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685-704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Aldfrith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GB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704-705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Eadwulf</a:t>
            </a:r>
            <a:r>
              <a:rPr lang="en-GB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Usurper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705-716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Osred</a:t>
            </a:r>
            <a:r>
              <a:rPr lang="en-GB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Murdered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716 -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718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Coenred</a:t>
            </a:r>
            <a:endParaRPr lang="en-GB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718 -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729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Osric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Adopted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Ceolwulf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as his heir</a:t>
            </a:r>
          </a:p>
          <a:p>
            <a:pPr>
              <a:lnSpc>
                <a:spcPct val="150000"/>
              </a:lnSpc>
              <a:buNone/>
            </a:pPr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729 -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731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Ceolwulf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Deposed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731-737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Ceolwulf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Restored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; abdicated to become a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monk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; Saint </a:t>
            </a:r>
            <a:r>
              <a:rPr lang="en-GB" sz="1400" dirty="0" err="1" smtClean="0">
                <a:latin typeface="Times New Roman" pitchFamily="18" charset="0"/>
                <a:cs typeface="Times New Roman" pitchFamily="18" charset="0"/>
              </a:rPr>
              <a:t>Ceolwulf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737-758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Eadbert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Abdicated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to become a monk</a:t>
            </a:r>
          </a:p>
          <a:p>
            <a:pPr>
              <a:lnSpc>
                <a:spcPct val="150000"/>
              </a:lnSpc>
              <a:buNone/>
            </a:pPr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758 -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759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Oswulf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Murdered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by his servants at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Corbridge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759-765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Ethelwald</a:t>
            </a:r>
            <a:r>
              <a:rPr lang="en-GB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Moll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Deposed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765-774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Alhred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Deposed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and exiled</a:t>
            </a: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774-779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Ethelthred</a:t>
            </a:r>
            <a:r>
              <a:rPr lang="en-GB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Deposed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“The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Butcher King”</a:t>
            </a:r>
          </a:p>
          <a:p>
            <a:pPr>
              <a:lnSpc>
                <a:spcPct val="150000"/>
              </a:lnSpc>
              <a:buNone/>
            </a:pPr>
            <a:r>
              <a:rPr lang="en-GB" sz="1400" b="1" dirty="0">
                <a:latin typeface="Times New Roman" pitchFamily="18" charset="0"/>
                <a:cs typeface="Times New Roman" pitchFamily="18" charset="0"/>
              </a:rPr>
              <a:t>779 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-788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Elfwald</a:t>
            </a:r>
            <a:r>
              <a:rPr lang="en-GB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Murdered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near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Chesters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on Hadrian’s Wall</a:t>
            </a: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788-790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Osred</a:t>
            </a:r>
            <a:r>
              <a:rPr lang="en-GB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Deposed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and exiled on the Isle of Man</a:t>
            </a: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790-796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Ethelthred</a:t>
            </a:r>
            <a:r>
              <a:rPr lang="en-GB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GB" sz="1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Restored</a:t>
            </a:r>
            <a:r>
              <a:rPr lang="en-GB" sz="1400" i="1" dirty="0">
                <a:latin typeface="Times New Roman" pitchFamily="18" charset="0"/>
                <a:cs typeface="Times New Roman" pitchFamily="18" charset="0"/>
              </a:rPr>
              <a:t>; ”The Butcher King”</a:t>
            </a:r>
          </a:p>
          <a:p>
            <a:pPr>
              <a:lnSpc>
                <a:spcPct val="150000"/>
              </a:lnSpc>
              <a:buNone/>
            </a:pPr>
            <a:r>
              <a:rPr lang="en-GB" sz="1400" b="1" dirty="0" smtClean="0">
                <a:latin typeface="Times New Roman" pitchFamily="18" charset="0"/>
                <a:cs typeface="Times New Roman" pitchFamily="18" charset="0"/>
              </a:rPr>
              <a:t>796	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1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Osbald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		Exiled 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sz="1400" dirty="0" err="1">
                <a:latin typeface="Times New Roman" pitchFamily="18" charset="0"/>
                <a:cs typeface="Times New Roman" pitchFamily="18" charset="0"/>
              </a:rPr>
              <a:t>Pictland</a:t>
            </a:r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 after a reign of 27 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days</a:t>
            </a:r>
            <a:endParaRPr lang="en-GB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GB" sz="5600" b="1" u="sng" dirty="0" smtClean="0">
                <a:latin typeface="Times New Roman" pitchFamily="18" charset="0"/>
                <a:cs typeface="Times New Roman" pitchFamily="18" charset="0"/>
              </a:rPr>
              <a:t>Viking Period</a:t>
            </a:r>
          </a:p>
          <a:p>
            <a:pPr>
              <a:lnSpc>
                <a:spcPct val="120000"/>
              </a:lnSpc>
              <a:spcAft>
                <a:spcPts val="400"/>
              </a:spcAft>
              <a:buNone/>
            </a:pPr>
            <a:r>
              <a:rPr lang="en-GB" sz="6000" b="1" dirty="0" smtClean="0">
                <a:latin typeface="Times New Roman" pitchFamily="18" charset="0"/>
                <a:cs typeface="Times New Roman" pitchFamily="18" charset="0"/>
              </a:rPr>
              <a:t>796	</a:t>
            </a:r>
            <a:r>
              <a:rPr lang="en-GB" sz="60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6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Osbald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		Exiled to </a:t>
            </a:r>
            <a:r>
              <a:rPr lang="en-GB" sz="6000" dirty="0" err="1" smtClean="0">
                <a:latin typeface="Times New Roman" pitchFamily="18" charset="0"/>
                <a:cs typeface="Times New Roman" pitchFamily="18" charset="0"/>
              </a:rPr>
              <a:t>Pictland</a:t>
            </a:r>
            <a:r>
              <a:rPr lang="en-GB" sz="6000" dirty="0" smtClean="0">
                <a:latin typeface="Times New Roman" pitchFamily="18" charset="0"/>
                <a:cs typeface="Times New Roman" pitchFamily="18" charset="0"/>
              </a:rPr>
              <a:t> after a reign of 27 days</a:t>
            </a:r>
            <a:endParaRPr lang="en-GB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400"/>
              </a:spcAft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796-806/8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Eardwulf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Deposed</a:t>
            </a:r>
          </a:p>
          <a:p>
            <a:pPr>
              <a:lnSpc>
                <a:spcPct val="120000"/>
              </a:lnSpc>
              <a:spcAft>
                <a:spcPts val="400"/>
              </a:spcAft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806/8-808/10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Elfwald</a:t>
            </a:r>
            <a:r>
              <a:rPr lang="en-GB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</a:p>
          <a:p>
            <a:pPr>
              <a:lnSpc>
                <a:spcPct val="120000"/>
              </a:lnSpc>
              <a:spcAft>
                <a:spcPts val="400"/>
              </a:spcAft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808-810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Eardwulf</a:t>
            </a:r>
            <a:r>
              <a:rPr lang="en-GB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Restored</a:t>
            </a:r>
          </a:p>
          <a:p>
            <a:pPr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810-840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Eanred</a:t>
            </a:r>
            <a:endParaRPr lang="en-GB" sz="5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840-844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Ethelthred</a:t>
            </a:r>
            <a:r>
              <a:rPr lang="en-GB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Deposed</a:t>
            </a:r>
          </a:p>
          <a:p>
            <a:pPr marL="514350" indent="-514350"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844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GB" sz="5600" b="1" dirty="0" err="1" smtClean="0">
                <a:latin typeface="Times New Roman" pitchFamily="18" charset="0"/>
                <a:cs typeface="Times New Roman" pitchFamily="18" charset="0"/>
              </a:rPr>
              <a:t>Redwulf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Usurper</a:t>
            </a:r>
          </a:p>
          <a:p>
            <a:pPr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844-848/9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Ethelthred</a:t>
            </a:r>
            <a:r>
              <a:rPr lang="en-GB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Restored</a:t>
            </a:r>
          </a:p>
          <a:p>
            <a:pPr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848/9-862/3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Osbert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Deposed</a:t>
            </a:r>
          </a:p>
          <a:p>
            <a:pPr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862/3-867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Aelle</a:t>
            </a:r>
            <a:r>
              <a:rPr lang="en-GB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Usurper; Killed by the Danes with </a:t>
            </a:r>
            <a:r>
              <a:rPr lang="en-GB" sz="5600" dirty="0" err="1" smtClean="0">
                <a:latin typeface="Times New Roman" pitchFamily="18" charset="0"/>
                <a:cs typeface="Times New Roman" pitchFamily="18" charset="0"/>
              </a:rPr>
              <a:t>Osbert</a:t>
            </a:r>
            <a:endParaRPr lang="en-GB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867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	  	</a:t>
            </a:r>
            <a:r>
              <a:rPr lang="en-GB" sz="5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Osbert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Restored; Killed by the Danes with </a:t>
            </a:r>
            <a:r>
              <a:rPr lang="en-GB" sz="5600" dirty="0" err="1" smtClean="0">
                <a:latin typeface="Times New Roman" pitchFamily="18" charset="0"/>
                <a:cs typeface="Times New Roman" pitchFamily="18" charset="0"/>
              </a:rPr>
              <a:t>Aelle</a:t>
            </a:r>
            <a:endParaRPr lang="en-GB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867-872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Egbert I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Puppet king of the Danes</a:t>
            </a:r>
            <a:endParaRPr lang="en-GB" sz="5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GB" sz="5600" b="1" u="sng" dirty="0" smtClean="0">
                <a:latin typeface="Times New Roman" pitchFamily="18" charset="0"/>
                <a:cs typeface="Times New Roman" pitchFamily="18" charset="0"/>
              </a:rPr>
              <a:t>Northumbria subject to the Norse Kingdom of York</a:t>
            </a:r>
            <a:endParaRPr lang="en-GB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872-972</a:t>
            </a:r>
          </a:p>
          <a:p>
            <a:pPr>
              <a:lnSpc>
                <a:spcPct val="170000"/>
              </a:lnSpc>
              <a:buNone/>
            </a:pPr>
            <a:r>
              <a:rPr lang="en-GB" sz="5600" b="1" u="sng" dirty="0" smtClean="0">
                <a:latin typeface="Times New Roman" pitchFamily="18" charset="0"/>
                <a:cs typeface="Times New Roman" pitchFamily="18" charset="0"/>
              </a:rPr>
              <a:t>Northumbria subject to the King of the English</a:t>
            </a:r>
            <a:endParaRPr lang="en-GB" sz="5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927-939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5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GB" sz="5600" b="1" dirty="0" smtClean="0">
                <a:latin typeface="Times New Roman" pitchFamily="18" charset="0"/>
                <a:cs typeface="Times New Roman" pitchFamily="18" charset="0"/>
              </a:rPr>
              <a:t>thelstan of Wessex	</a:t>
            </a:r>
            <a:r>
              <a:rPr lang="en-GB" sz="5600" dirty="0" smtClean="0">
                <a:latin typeface="Times New Roman" pitchFamily="18" charset="0"/>
                <a:cs typeface="Times New Roman" pitchFamily="18" charset="0"/>
              </a:rPr>
              <a:t>King of the English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416</Words>
  <Application>Microsoft Office PowerPoint</Application>
  <PresentationFormat>On-screen Show (4:3)</PresentationFormat>
  <Paragraphs>170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Sharman</dc:creator>
  <cp:lastModifiedBy>Sharman</cp:lastModifiedBy>
  <cp:revision>17</cp:revision>
  <dcterms:created xsi:type="dcterms:W3CDTF">2016-01-25T19:17:07Z</dcterms:created>
  <dcterms:modified xsi:type="dcterms:W3CDTF">2016-01-25T22:09:28Z</dcterms:modified>
</cp:coreProperties>
</file>