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89" autoAdjust="0"/>
  </p:normalViewPr>
  <p:slideViewPr>
    <p:cSldViewPr>
      <p:cViewPr varScale="1">
        <p:scale>
          <a:sx n="54" d="100"/>
          <a:sy n="54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4E57-39EC-4AF4-AA13-44AE5C1455FF}" type="datetimeFigureOut">
              <a:rPr lang="en-GB" smtClean="0"/>
              <a:pPr/>
              <a:t>19/01/2016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897D-3B54-42C7-95E3-7F28657302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b="1" dirty="0" smtClean="0">
                <a:solidFill>
                  <a:schemeClr val="accent4">
                    <a:lumMod val="75000"/>
                  </a:schemeClr>
                </a:solidFill>
                <a:latin typeface="CentSchbook BT" pitchFamily="18" charset="0"/>
              </a:rPr>
              <a:t>900 Years</a:t>
            </a:r>
          </a:p>
          <a:p>
            <a:pPr algn="ctr">
              <a:buNone/>
            </a:pPr>
            <a:r>
              <a:rPr lang="en-GB" sz="4800" b="1" dirty="0" smtClean="0">
                <a:solidFill>
                  <a:schemeClr val="accent4">
                    <a:lumMod val="75000"/>
                  </a:schemeClr>
                </a:solidFill>
                <a:latin typeface="CentSchbook BT" pitchFamily="18" charset="0"/>
              </a:rPr>
              <a:t>of the </a:t>
            </a:r>
          </a:p>
          <a:p>
            <a:pPr algn="ctr">
              <a:buNone/>
            </a:pPr>
            <a:r>
              <a:rPr lang="en-GB" sz="4800" b="1" dirty="0" smtClean="0">
                <a:solidFill>
                  <a:schemeClr val="accent4">
                    <a:lumMod val="75000"/>
                  </a:schemeClr>
                </a:solidFill>
                <a:latin typeface="CentSchbook BT" pitchFamily="18" charset="0"/>
              </a:rPr>
              <a:t>History of </a:t>
            </a:r>
          </a:p>
          <a:p>
            <a:pPr algn="ctr">
              <a:buNone/>
            </a:pPr>
            <a:r>
              <a:rPr lang="en-GB" sz="4800" b="1" dirty="0" smtClean="0">
                <a:solidFill>
                  <a:schemeClr val="accent4">
                    <a:lumMod val="75000"/>
                  </a:schemeClr>
                </a:solidFill>
                <a:latin typeface="CentSchbook BT" pitchFamily="18" charset="0"/>
              </a:rPr>
              <a:t>North East England</a:t>
            </a:r>
          </a:p>
        </p:txBody>
      </p:sp>
      <p:pic>
        <p:nvPicPr>
          <p:cNvPr id="4" name="Picture 3" descr="county-durham-flag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149080"/>
            <a:ext cx="3024336" cy="2419469"/>
          </a:xfrm>
          <a:prstGeom prst="rect">
            <a:avLst/>
          </a:prstGeom>
        </p:spPr>
      </p:pic>
      <p:pic>
        <p:nvPicPr>
          <p:cNvPr id="5" name="Picture 4" descr="northumberland flag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9852" y="4077072"/>
            <a:ext cx="1980220" cy="2376264"/>
          </a:xfrm>
          <a:prstGeom prst="rect">
            <a:avLst/>
          </a:prstGeom>
        </p:spPr>
      </p:pic>
      <p:pic>
        <p:nvPicPr>
          <p:cNvPr id="6" name="Picture 5" descr="north-east-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237626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b="1" dirty="0"/>
              <a:t>EFFECTS OF </a:t>
            </a:r>
            <a:r>
              <a:rPr lang="en-GB" sz="2800" b="1" dirty="0" smtClean="0"/>
              <a:t>HARBOUR AND COLLIERY RAIL </a:t>
            </a:r>
            <a:r>
              <a:rPr lang="en-GB" sz="2800" b="1" dirty="0"/>
              <a:t>LINKS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500"/>
              </a:spcAft>
              <a:buNone/>
            </a:pPr>
            <a:r>
              <a:rPr lang="en-GB" b="1" dirty="0" smtClean="0"/>
              <a:t>AMBLE</a:t>
            </a:r>
          </a:p>
          <a:p>
            <a:pPr>
              <a:spcAft>
                <a:spcPts val="500"/>
              </a:spcAft>
              <a:buNone/>
            </a:pPr>
            <a:r>
              <a:rPr lang="en-GB" b="1" dirty="0" smtClean="0"/>
              <a:t>1821</a:t>
            </a:r>
            <a:r>
              <a:rPr lang="en-GB" b="1" dirty="0"/>
              <a:t>	</a:t>
            </a:r>
            <a:r>
              <a:rPr lang="en-GB" b="1" dirty="0" smtClean="0"/>
              <a:t>	Population </a:t>
            </a:r>
            <a:r>
              <a:rPr lang="en-GB" b="1" dirty="0"/>
              <a:t>of </a:t>
            </a:r>
            <a:r>
              <a:rPr lang="en-GB" b="1" dirty="0" smtClean="0"/>
              <a:t>Amble 		             197</a:t>
            </a:r>
          </a:p>
          <a:p>
            <a:pPr>
              <a:spcAft>
                <a:spcPts val="500"/>
              </a:spcAft>
              <a:buNone/>
            </a:pPr>
            <a:r>
              <a:rPr lang="en-GB" b="1" dirty="0" smtClean="0"/>
              <a:t>1837		Act of Parliament to improve Amble Harbour</a:t>
            </a:r>
          </a:p>
          <a:p>
            <a:pPr>
              <a:spcAft>
                <a:spcPts val="500"/>
              </a:spcAft>
              <a:buNone/>
            </a:pPr>
            <a:r>
              <a:rPr lang="en-GB" b="1" dirty="0" smtClean="0"/>
              <a:t>1841		Population of Amble 		             724</a:t>
            </a:r>
          </a:p>
          <a:p>
            <a:pPr>
              <a:spcAft>
                <a:spcPts val="500"/>
              </a:spcAft>
              <a:buNone/>
            </a:pPr>
            <a:r>
              <a:rPr lang="en-GB" b="1" dirty="0" smtClean="0"/>
              <a:t>1861</a:t>
            </a:r>
            <a:r>
              <a:rPr lang="en-GB" b="1" dirty="0"/>
              <a:t>	</a:t>
            </a:r>
            <a:r>
              <a:rPr lang="en-GB" b="1" dirty="0" smtClean="0"/>
              <a:t>	Population </a:t>
            </a:r>
            <a:r>
              <a:rPr lang="en-GB" b="1" dirty="0"/>
              <a:t>of Amble 	</a:t>
            </a:r>
            <a:r>
              <a:rPr lang="en-GB" b="1" dirty="0" smtClean="0"/>
              <a:t>	          1,275</a:t>
            </a:r>
            <a:endParaRPr lang="en-GB" b="1" dirty="0"/>
          </a:p>
          <a:p>
            <a:pPr>
              <a:spcAft>
                <a:spcPts val="500"/>
              </a:spcAft>
              <a:buNone/>
            </a:pPr>
            <a:r>
              <a:rPr lang="en-GB" b="1" i="1" dirty="0"/>
              <a:t>1821-41	270% increase in population of Amble</a:t>
            </a:r>
          </a:p>
          <a:p>
            <a:pPr>
              <a:buNone/>
            </a:pPr>
            <a:r>
              <a:rPr lang="en-GB" b="1" i="1" dirty="0"/>
              <a:t>1821-41	25% increase in population of </a:t>
            </a:r>
            <a:r>
              <a:rPr lang="en-GB" b="1" i="1" dirty="0" smtClean="0"/>
              <a:t>Northumberland</a:t>
            </a:r>
          </a:p>
          <a:p>
            <a:pPr>
              <a:buNone/>
            </a:pPr>
            <a:endParaRPr lang="en-GB" sz="1500" b="1" i="1" dirty="0" smtClean="0"/>
          </a:p>
          <a:p>
            <a:pPr>
              <a:buNone/>
            </a:pPr>
            <a:r>
              <a:rPr lang="en-GB" b="1" dirty="0" smtClean="0"/>
              <a:t>HARTLEPOOL</a:t>
            </a:r>
            <a:endParaRPr lang="en-GB" b="1" dirty="0"/>
          </a:p>
          <a:p>
            <a:pPr>
              <a:spcAft>
                <a:spcPts val="500"/>
              </a:spcAft>
              <a:buNone/>
            </a:pPr>
            <a:r>
              <a:rPr lang="en-GB" b="1" dirty="0"/>
              <a:t>1831	</a:t>
            </a:r>
            <a:r>
              <a:rPr lang="en-GB" b="1" dirty="0" smtClean="0"/>
              <a:t>	Population </a:t>
            </a:r>
            <a:r>
              <a:rPr lang="en-GB" b="1" dirty="0"/>
              <a:t>of Hartlepool 	</a:t>
            </a:r>
            <a:r>
              <a:rPr lang="en-GB" b="1" dirty="0" smtClean="0"/>
              <a:t>	           1,330</a:t>
            </a:r>
            <a:endParaRPr lang="en-GB" b="1" dirty="0"/>
          </a:p>
          <a:p>
            <a:pPr>
              <a:spcAft>
                <a:spcPts val="500"/>
              </a:spcAft>
              <a:buNone/>
            </a:pPr>
            <a:r>
              <a:rPr lang="en-GB" b="1" dirty="0"/>
              <a:t>1831	</a:t>
            </a:r>
            <a:r>
              <a:rPr lang="en-GB" b="1" dirty="0" smtClean="0"/>
              <a:t>	Hartlepool </a:t>
            </a:r>
            <a:r>
              <a:rPr lang="en-GB" b="1" dirty="0"/>
              <a:t>Dock &amp; Railway Co. link with 			</a:t>
            </a:r>
            <a:r>
              <a:rPr lang="en-GB" b="1" dirty="0" smtClean="0"/>
              <a:t>collieries </a:t>
            </a:r>
            <a:r>
              <a:rPr lang="en-GB" b="1" dirty="0"/>
              <a:t>in South-West Durham</a:t>
            </a:r>
          </a:p>
          <a:p>
            <a:pPr>
              <a:buNone/>
            </a:pPr>
            <a:r>
              <a:rPr lang="en-GB" b="1" dirty="0"/>
              <a:t>1841	</a:t>
            </a:r>
            <a:r>
              <a:rPr lang="en-GB" b="1" dirty="0" smtClean="0"/>
              <a:t>	Population </a:t>
            </a:r>
            <a:r>
              <a:rPr lang="en-GB" b="1" dirty="0"/>
              <a:t>of Hartlepool 	</a:t>
            </a:r>
            <a:r>
              <a:rPr lang="en-GB" b="1" dirty="0" smtClean="0"/>
              <a:t>	            5,256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4 NE Geolog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4838204" cy="67139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92280" y="188640"/>
            <a:ext cx="432048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4 NE Geology map 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2656"/>
            <a:ext cx="2426783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tains-principal-mountains-hills-and-rivers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6053326" cy="6619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260648"/>
            <a:ext cx="14401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33265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 Moving Border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GB" dirty="0" smtClean="0"/>
              <a:t>POPULATION 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dirty="0" smtClean="0"/>
              <a:t>12th/13th </a:t>
            </a:r>
            <a:r>
              <a:rPr lang="en-GB" sz="6200" b="1" dirty="0"/>
              <a:t>centuries		</a:t>
            </a:r>
            <a:r>
              <a:rPr lang="en-GB" sz="6200" b="1" dirty="0" smtClean="0"/>
              <a:t>Rising </a:t>
            </a:r>
            <a:r>
              <a:rPr lang="en-GB" sz="6200" b="1" dirty="0"/>
              <a:t>population throughout </a:t>
            </a:r>
            <a:r>
              <a:rPr lang="en-GB" sz="6200" b="1" dirty="0" smtClean="0"/>
              <a:t>the North East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6200" b="1" dirty="0"/>
              <a:t>1347			</a:t>
            </a:r>
            <a:r>
              <a:rPr lang="fr-FR" sz="6200" b="1" dirty="0" smtClean="0"/>
              <a:t>	National </a:t>
            </a:r>
            <a:r>
              <a:rPr lang="fr-FR" sz="6200" b="1" dirty="0"/>
              <a:t>population </a:t>
            </a:r>
            <a:r>
              <a:rPr lang="fr-FR" sz="6200" b="1" dirty="0" err="1" smtClean="0"/>
              <a:t>approximately</a:t>
            </a:r>
            <a:r>
              <a:rPr lang="fr-FR" sz="6200" b="1" dirty="0" smtClean="0"/>
              <a:t> 5,000,000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dirty="0"/>
              <a:t>mid-14th to late-15th </a:t>
            </a:r>
            <a:r>
              <a:rPr lang="en-GB" sz="6200" b="1" dirty="0" smtClean="0"/>
              <a:t>centuries  	Drastic </a:t>
            </a:r>
            <a:r>
              <a:rPr lang="en-GB" sz="6200" b="1" dirty="0"/>
              <a:t>reduction in </a:t>
            </a:r>
            <a:r>
              <a:rPr lang="en-GB" sz="6200" b="1" dirty="0" smtClean="0"/>
              <a:t>the North East population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6200" b="1" dirty="0"/>
              <a:t>1377				</a:t>
            </a:r>
            <a:r>
              <a:rPr lang="fr-FR" sz="6200" b="1" dirty="0" smtClean="0"/>
              <a:t>National </a:t>
            </a:r>
            <a:r>
              <a:rPr lang="fr-FR" sz="6200" b="1" dirty="0"/>
              <a:t>population </a:t>
            </a:r>
            <a:r>
              <a:rPr lang="fr-FR" sz="6200" b="1" dirty="0" err="1" smtClean="0"/>
              <a:t>approximately</a:t>
            </a:r>
            <a:r>
              <a:rPr lang="fr-FR" sz="6200" b="1" dirty="0" smtClean="0"/>
              <a:t> 2,500,000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dirty="0"/>
              <a:t>16th century			Population in </a:t>
            </a:r>
            <a:r>
              <a:rPr lang="en-GB" sz="6200" b="1" dirty="0" smtClean="0"/>
              <a:t>the North East rises slowly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dirty="0"/>
              <a:t>mid-17th to mid-18th </a:t>
            </a:r>
            <a:r>
              <a:rPr lang="en-GB" sz="6200" b="1" dirty="0" smtClean="0"/>
              <a:t>centuries  	60</a:t>
            </a:r>
            <a:r>
              <a:rPr lang="en-GB" sz="6200" b="1" dirty="0"/>
              <a:t>% increase </a:t>
            </a:r>
            <a:r>
              <a:rPr lang="en-GB" sz="6200" b="1" dirty="0" smtClean="0"/>
              <a:t>in North East </a:t>
            </a:r>
            <a:r>
              <a:rPr lang="en-GB" sz="6200" b="1" dirty="0"/>
              <a:t>population</a:t>
            </a:r>
            <a:r>
              <a:rPr lang="en-GB" sz="6200" b="1" dirty="0" smtClean="0"/>
              <a:t>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dirty="0"/>
              <a:t>1801-1851			P</a:t>
            </a:r>
            <a:r>
              <a:rPr lang="en-GB" sz="6200" b="1" dirty="0" smtClean="0"/>
              <a:t>opulation in the North East increases </a:t>
            </a:r>
            <a:r>
              <a:rPr lang="en-GB" sz="6200" b="1" dirty="0"/>
              <a:t>by 120</a:t>
            </a:r>
            <a:r>
              <a:rPr lang="en-GB" sz="6200" b="1" dirty="0" smtClean="0"/>
              <a:t>%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dirty="0"/>
              <a:t>1831-1841			Migration into </a:t>
            </a:r>
            <a:r>
              <a:rPr lang="en-GB" sz="6200" b="1" dirty="0" smtClean="0"/>
              <a:t>North East </a:t>
            </a:r>
            <a:r>
              <a:rPr lang="en-GB" sz="6200" b="1" dirty="0"/>
              <a:t>at its </a:t>
            </a:r>
            <a:r>
              <a:rPr lang="en-GB" sz="6200" b="1" dirty="0" smtClean="0"/>
              <a:t>highest proportion </a:t>
            </a:r>
            <a:r>
              <a:rPr lang="en-GB" sz="6200" b="1" dirty="0"/>
              <a:t>(8</a:t>
            </a:r>
            <a:r>
              <a:rPr lang="en-GB" sz="6200" b="1" dirty="0" smtClean="0"/>
              <a:t>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dirty="0"/>
              <a:t>1840s			</a:t>
            </a:r>
            <a:r>
              <a:rPr lang="en-GB" sz="6200" b="1" dirty="0" smtClean="0"/>
              <a:t>	Highest </a:t>
            </a:r>
            <a:r>
              <a:rPr lang="en-GB" sz="6200" b="1" dirty="0"/>
              <a:t>influx of migrants into </a:t>
            </a:r>
            <a:r>
              <a:rPr lang="en-GB" sz="6200" b="1" dirty="0" smtClean="0"/>
              <a:t>County </a:t>
            </a:r>
            <a:r>
              <a:rPr lang="en-GB" sz="6200" b="1" dirty="0" smtClean="0"/>
              <a:t>Durham</a:t>
            </a:r>
            <a:endParaRPr lang="en-GB" sz="62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smtClean="0"/>
              <a:t>1850-90s</a:t>
            </a:r>
            <a:r>
              <a:rPr lang="en-GB" sz="6200" b="1" dirty="0"/>
              <a:t>		</a:t>
            </a:r>
            <a:r>
              <a:rPr lang="en-GB" sz="6200" b="1"/>
              <a:t>	</a:t>
            </a:r>
            <a:r>
              <a:rPr lang="en-GB" sz="6200" b="1" smtClean="0"/>
              <a:t>Highest </a:t>
            </a:r>
            <a:r>
              <a:rPr lang="en-GB" sz="6200" b="1" dirty="0"/>
              <a:t>influx of migrants into </a:t>
            </a:r>
            <a:r>
              <a:rPr lang="en-GB" sz="6200" b="1" dirty="0" smtClean="0"/>
              <a:t>south-east 						Northumberland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dirty="0"/>
              <a:t>1851-71			North East population </a:t>
            </a:r>
            <a:r>
              <a:rPr lang="en-GB" sz="6200" b="1" dirty="0" smtClean="0"/>
              <a:t>increases by </a:t>
            </a:r>
            <a:r>
              <a:rPr lang="en-GB" sz="6200" b="1" dirty="0"/>
              <a:t>54%, </a:t>
            </a:r>
            <a:r>
              <a:rPr lang="en-GB" sz="6200" b="1" dirty="0" smtClean="0"/>
              <a:t>about 					double </a:t>
            </a:r>
            <a:r>
              <a:rPr lang="en-GB" sz="6200" b="1" dirty="0"/>
              <a:t>the national rate of </a:t>
            </a:r>
            <a:r>
              <a:rPr lang="en-GB" sz="6200" b="1" dirty="0" smtClean="0"/>
              <a:t>growth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2500" b="1" dirty="0"/>
          </a:p>
          <a:p>
            <a:r>
              <a:rPr lang="en-GB" sz="7200" i="1" dirty="0"/>
              <a:t>* More rapid increase in Newcastle and Durham than in Northumberland</a:t>
            </a:r>
            <a:r>
              <a:rPr lang="en-GB" sz="7200" i="1" dirty="0" smtClean="0"/>
              <a:t>.  The population </a:t>
            </a:r>
            <a:r>
              <a:rPr lang="en-GB" sz="7200" i="1" dirty="0"/>
              <a:t>in </a:t>
            </a:r>
            <a:r>
              <a:rPr lang="en-GB" sz="7200" i="1" dirty="0" smtClean="0"/>
              <a:t>the upland </a:t>
            </a:r>
            <a:r>
              <a:rPr lang="en-GB" sz="7200" i="1" dirty="0"/>
              <a:t>areas </a:t>
            </a:r>
            <a:r>
              <a:rPr lang="en-GB" sz="7200" i="1" dirty="0" smtClean="0"/>
              <a:t>of the North East declined </a:t>
            </a:r>
            <a:r>
              <a:rPr lang="en-GB" sz="7200" i="1" dirty="0"/>
              <a:t>by up to 50%.</a:t>
            </a:r>
            <a:endParaRPr lang="en-GB" sz="7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sz="2800" b="1" i="1" dirty="0" smtClean="0"/>
              <a:t>Northumberland</a:t>
            </a:r>
            <a:r>
              <a:rPr lang="en-GB" sz="2800" b="1" i="1" dirty="0"/>
              <a:t>	 </a:t>
            </a:r>
            <a:r>
              <a:rPr lang="en-GB" sz="2800" b="1" i="1" dirty="0" smtClean="0"/>
              <a:t>	  England</a:t>
            </a:r>
          </a:p>
          <a:p>
            <a:pPr lvl="4">
              <a:spcBef>
                <a:spcPts val="0"/>
              </a:spcBef>
              <a:buNone/>
            </a:pPr>
            <a:r>
              <a:rPr lang="en-GB" sz="2800" b="1" i="1" dirty="0" smtClean="0"/>
              <a:t>and </a:t>
            </a:r>
            <a:r>
              <a:rPr lang="en-GB" sz="2800" b="1" i="1" dirty="0"/>
              <a:t>Durham	</a:t>
            </a:r>
            <a:r>
              <a:rPr lang="en-GB" sz="2800" b="1" i="1" dirty="0" smtClean="0"/>
              <a:t>	  and </a:t>
            </a:r>
            <a:r>
              <a:rPr lang="en-GB" sz="2800" b="1" i="1" dirty="0"/>
              <a:t>Wales</a:t>
            </a:r>
          </a:p>
          <a:p>
            <a:pPr>
              <a:spcBef>
                <a:spcPts val="1500"/>
              </a:spcBef>
              <a:buNone/>
            </a:pPr>
            <a:r>
              <a:rPr lang="en-GB" b="1" dirty="0"/>
              <a:t>1595	     </a:t>
            </a:r>
            <a:r>
              <a:rPr lang="en-GB" b="1" dirty="0" smtClean="0"/>
              <a:t>	   120,000</a:t>
            </a:r>
            <a:r>
              <a:rPr lang="en-GB" b="1" dirty="0"/>
              <a:t>	 </a:t>
            </a:r>
            <a:r>
              <a:rPr lang="en-GB" b="1" dirty="0" smtClean="0"/>
              <a:t>		  4,500,000</a:t>
            </a:r>
            <a:endParaRPr lang="en-GB" b="1" dirty="0"/>
          </a:p>
          <a:p>
            <a:pPr>
              <a:buNone/>
            </a:pPr>
            <a:r>
              <a:rPr lang="en-GB" b="1" dirty="0"/>
              <a:t>1665	     </a:t>
            </a:r>
            <a:r>
              <a:rPr lang="en-GB" b="1" dirty="0" smtClean="0"/>
              <a:t>	   142,000</a:t>
            </a:r>
            <a:r>
              <a:rPr lang="en-GB" b="1" dirty="0"/>
              <a:t>	 </a:t>
            </a:r>
            <a:r>
              <a:rPr lang="en-GB" b="1" dirty="0" smtClean="0"/>
              <a:t>		  5,000,000</a:t>
            </a:r>
            <a:endParaRPr lang="en-GB" b="1" dirty="0"/>
          </a:p>
          <a:p>
            <a:pPr>
              <a:buNone/>
            </a:pPr>
            <a:r>
              <a:rPr lang="en-GB" b="1" dirty="0"/>
              <a:t>1735	    </a:t>
            </a:r>
            <a:r>
              <a:rPr lang="en-GB" b="1" dirty="0" smtClean="0"/>
              <a:t>	   </a:t>
            </a:r>
            <a:r>
              <a:rPr lang="en-GB" b="1" dirty="0"/>
              <a:t>225,000	 </a:t>
            </a:r>
            <a:r>
              <a:rPr lang="en-GB" b="1" dirty="0" smtClean="0"/>
              <a:t>		  6,000,000</a:t>
            </a:r>
            <a:endParaRPr lang="en-GB" b="1" dirty="0"/>
          </a:p>
          <a:p>
            <a:pPr>
              <a:buNone/>
            </a:pPr>
            <a:r>
              <a:rPr lang="en-GB" b="1" dirty="0"/>
              <a:t>1801	     </a:t>
            </a:r>
            <a:r>
              <a:rPr lang="en-GB" b="1" dirty="0" smtClean="0"/>
              <a:t>	   317,000</a:t>
            </a:r>
            <a:r>
              <a:rPr lang="en-GB" b="1" dirty="0"/>
              <a:t>	</a:t>
            </a:r>
            <a:r>
              <a:rPr lang="en-GB" b="1" dirty="0" smtClean="0"/>
              <a:t>		10,500,000</a:t>
            </a:r>
            <a:endParaRPr lang="en-GB" b="1" dirty="0"/>
          </a:p>
          <a:p>
            <a:pPr>
              <a:buNone/>
            </a:pPr>
            <a:r>
              <a:rPr lang="en-GB" b="1" dirty="0"/>
              <a:t>1851	    </a:t>
            </a:r>
            <a:r>
              <a:rPr lang="en-GB" b="1" dirty="0" smtClean="0"/>
              <a:t>	   695,000</a:t>
            </a:r>
            <a:r>
              <a:rPr lang="en-GB" b="1" dirty="0"/>
              <a:t>	</a:t>
            </a:r>
            <a:r>
              <a:rPr lang="en-GB" b="1" dirty="0" smtClean="0"/>
              <a:t>		20,186,000</a:t>
            </a:r>
            <a:endParaRPr lang="en-GB" b="1" dirty="0"/>
          </a:p>
          <a:p>
            <a:pPr>
              <a:buNone/>
            </a:pPr>
            <a:r>
              <a:rPr lang="en-GB" b="1" dirty="0"/>
              <a:t>1891	   </a:t>
            </a:r>
            <a:r>
              <a:rPr lang="en-GB" b="1" dirty="0" smtClean="0"/>
              <a:t>	1,323,000</a:t>
            </a:r>
            <a:r>
              <a:rPr lang="en-GB" b="1" dirty="0"/>
              <a:t>	</a:t>
            </a:r>
            <a:r>
              <a:rPr lang="en-GB" b="1" dirty="0" smtClean="0"/>
              <a:t>		35,473,000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700" dirty="0" smtClean="0"/>
              <a:t>COMPARISON PERCENTAGE INCREASE IN POPULATION 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b="1" i="1" dirty="0" smtClean="0"/>
              <a:t>		</a:t>
            </a:r>
            <a:r>
              <a:rPr lang="en-GB" sz="3800" b="1" i="1" u="sng" dirty="0" smtClean="0"/>
              <a:t>Northumberland</a:t>
            </a:r>
            <a:r>
              <a:rPr lang="en-GB" sz="3800" b="1" i="1" dirty="0" smtClean="0"/>
              <a:t>	</a:t>
            </a:r>
            <a:r>
              <a:rPr lang="en-GB" b="1" i="1" smtClean="0"/>
              <a:t>	</a:t>
            </a:r>
            <a:r>
              <a:rPr lang="en-GB" b="1" i="1" u="sng" smtClean="0"/>
              <a:t>  </a:t>
            </a:r>
            <a:r>
              <a:rPr lang="en-GB" sz="3800" b="1" i="1" u="sng" smtClean="0"/>
              <a:t>Durham</a:t>
            </a:r>
            <a:r>
              <a:rPr lang="en-GB" sz="3800" b="1" i="1" u="sng" dirty="0" smtClean="0"/>
              <a:t>	</a:t>
            </a:r>
            <a:r>
              <a:rPr lang="en-GB" b="1" i="1" smtClean="0"/>
              <a:t>	             </a:t>
            </a:r>
            <a:r>
              <a:rPr lang="en-GB" sz="3800" b="1" i="1" u="sng" smtClean="0"/>
              <a:t>England </a:t>
            </a:r>
            <a:r>
              <a:rPr lang="en-GB" sz="3800" b="1" i="1" u="sng" dirty="0" smtClean="0"/>
              <a:t>&amp; Wales</a:t>
            </a:r>
          </a:p>
          <a:p>
            <a:pPr>
              <a:buNone/>
            </a:pPr>
            <a:endParaRPr lang="en-GB" b="1" i="1" dirty="0"/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1801	</a:t>
            </a:r>
            <a:r>
              <a:rPr lang="en-GB" sz="3800" b="1" i="1" smtClean="0"/>
              <a:t>   168,000</a:t>
            </a:r>
            <a:r>
              <a:rPr lang="en-GB" sz="3800" b="1" i="1" dirty="0" smtClean="0"/>
              <a:t>		</a:t>
            </a:r>
            <a:r>
              <a:rPr lang="en-GB" sz="3800" b="1" i="1" smtClean="0"/>
              <a:t>	   149,000</a:t>
            </a:r>
            <a:r>
              <a:rPr lang="en-GB" sz="3800" b="1" i="1" dirty="0" smtClean="0"/>
              <a:t>	</a:t>
            </a:r>
            <a:r>
              <a:rPr lang="en-GB" sz="3800" b="1" i="1" smtClean="0"/>
              <a:t>		10,500,000</a:t>
            </a:r>
            <a:endParaRPr lang="en-GB" sz="3800" b="1" i="1" dirty="0" smtClean="0"/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1811</a:t>
            </a:r>
            <a:r>
              <a:rPr lang="en-GB" sz="3800" b="1" i="1" smtClean="0"/>
              <a:t>	   183,000 </a:t>
            </a:r>
            <a:r>
              <a:rPr lang="en-GB" sz="3800" b="1" i="1" dirty="0" smtClean="0"/>
              <a:t>(9%)	</a:t>
            </a:r>
            <a:r>
              <a:rPr lang="en-GB" sz="3800" b="1" i="1" smtClean="0"/>
              <a:t>	   165,000 </a:t>
            </a:r>
            <a:r>
              <a:rPr lang="en-GB" sz="3800" b="1" i="1" dirty="0" smtClean="0"/>
              <a:t>(16%)	</a:t>
            </a:r>
            <a:r>
              <a:rPr lang="en-GB" sz="3800" b="1" i="1" smtClean="0"/>
              <a:t>	  (</a:t>
            </a:r>
            <a:r>
              <a:rPr lang="en-GB" sz="3800" b="1" i="1" dirty="0" smtClean="0"/>
              <a:t>14.3%)   </a:t>
            </a:r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1821	</a:t>
            </a:r>
            <a:r>
              <a:rPr lang="en-GB" sz="3800" b="1" i="1" smtClean="0"/>
              <a:t>   213,000 </a:t>
            </a:r>
            <a:r>
              <a:rPr lang="en-GB" sz="3800" b="1" i="1" dirty="0" smtClean="0"/>
              <a:t>(16%)	</a:t>
            </a:r>
            <a:r>
              <a:rPr lang="en-GB" sz="3800" b="1" i="1" smtClean="0"/>
              <a:t>	   194,000 </a:t>
            </a:r>
            <a:r>
              <a:rPr lang="en-GB" sz="3800" b="1" i="1" dirty="0" smtClean="0"/>
              <a:t>(16.8%)</a:t>
            </a:r>
            <a:r>
              <a:rPr lang="en-GB" sz="3800" b="1" i="1" smtClean="0"/>
              <a:t>		  (</a:t>
            </a:r>
            <a:r>
              <a:rPr lang="en-GB" sz="3800" b="1" i="1" dirty="0" smtClean="0"/>
              <a:t>18.1%)</a:t>
            </a:r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1831	</a:t>
            </a:r>
            <a:r>
              <a:rPr lang="en-GB" sz="3800" b="1" i="1" smtClean="0"/>
              <a:t>   237,000 </a:t>
            </a:r>
            <a:r>
              <a:rPr lang="en-GB" sz="3800" b="1" i="1" dirty="0" smtClean="0"/>
              <a:t>(11.5%)	</a:t>
            </a:r>
            <a:r>
              <a:rPr lang="en-GB" sz="3800" b="1" i="1" smtClean="0"/>
              <a:t>	   239,000 </a:t>
            </a:r>
            <a:r>
              <a:rPr lang="en-GB" sz="3800" b="1" i="1" dirty="0" smtClean="0"/>
              <a:t>(22.7%)</a:t>
            </a:r>
            <a:r>
              <a:rPr lang="en-GB" sz="3800" b="1" i="1" smtClean="0"/>
              <a:t>		  (</a:t>
            </a:r>
            <a:r>
              <a:rPr lang="en-GB" sz="3800" b="1" i="1" dirty="0" smtClean="0"/>
              <a:t>15.8%)</a:t>
            </a:r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1841	</a:t>
            </a:r>
            <a:r>
              <a:rPr lang="en-GB" sz="3800" b="1" i="1" smtClean="0"/>
              <a:t>   266,000 </a:t>
            </a:r>
            <a:r>
              <a:rPr lang="en-GB" sz="3800" b="1" i="1" dirty="0" smtClean="0"/>
              <a:t>(12.3%)	</a:t>
            </a:r>
            <a:r>
              <a:rPr lang="en-GB" sz="3800" b="1" i="1" smtClean="0"/>
              <a:t>	   308,000 </a:t>
            </a:r>
            <a:r>
              <a:rPr lang="en-GB" sz="3800" b="1" i="1" dirty="0" smtClean="0"/>
              <a:t>(27.7%)</a:t>
            </a:r>
            <a:r>
              <a:rPr lang="en-GB" sz="3800" b="1" i="1" smtClean="0"/>
              <a:t>		  (</a:t>
            </a:r>
            <a:r>
              <a:rPr lang="en-GB" sz="3800" b="1" i="1" dirty="0" smtClean="0"/>
              <a:t>14.5%)</a:t>
            </a:r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1851	</a:t>
            </a:r>
            <a:r>
              <a:rPr lang="en-GB" sz="3800" b="1" i="1" smtClean="0"/>
              <a:t>   304,000 </a:t>
            </a:r>
            <a:r>
              <a:rPr lang="en-GB" sz="3800" b="1" i="1" dirty="0" smtClean="0"/>
              <a:t>(14.3%)	</a:t>
            </a:r>
            <a:r>
              <a:rPr lang="en-GB" sz="3800" b="1" i="1" smtClean="0"/>
              <a:t>	   391,000 </a:t>
            </a:r>
            <a:r>
              <a:rPr lang="en-GB" sz="3800" b="1" i="1" dirty="0" smtClean="0"/>
              <a:t>(26.3%)</a:t>
            </a:r>
            <a:r>
              <a:rPr lang="en-GB" sz="3800" b="1" i="1" smtClean="0"/>
              <a:t>		  (</a:t>
            </a:r>
            <a:r>
              <a:rPr lang="en-GB" sz="3800" b="1" i="1" dirty="0" smtClean="0"/>
              <a:t>12.7%)</a:t>
            </a:r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1861	</a:t>
            </a:r>
            <a:r>
              <a:rPr lang="en-GB" sz="3800" b="1" i="1" smtClean="0"/>
              <a:t>   343,000 </a:t>
            </a:r>
            <a:r>
              <a:rPr lang="en-GB" sz="3800" b="1" i="1" dirty="0" smtClean="0"/>
              <a:t>(13.6%)	</a:t>
            </a:r>
            <a:r>
              <a:rPr lang="en-GB" sz="3800" b="1" i="1" smtClean="0"/>
              <a:t>	   509,000 </a:t>
            </a:r>
            <a:r>
              <a:rPr lang="en-GB" sz="3800" b="1" i="1" dirty="0" smtClean="0"/>
              <a:t>(29.3%)</a:t>
            </a:r>
            <a:r>
              <a:rPr lang="en-GB" sz="3800" b="1" i="1" smtClean="0"/>
              <a:t>		  (</a:t>
            </a:r>
            <a:r>
              <a:rPr lang="en-GB" sz="3800" b="1" i="1" dirty="0" smtClean="0"/>
              <a:t>11.9%)</a:t>
            </a:r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1871	</a:t>
            </a:r>
            <a:r>
              <a:rPr lang="en-GB" sz="3800" b="1" i="1" smtClean="0"/>
              <a:t>   387,000 </a:t>
            </a:r>
            <a:r>
              <a:rPr lang="en-GB" sz="3800" b="1" i="1" dirty="0" smtClean="0"/>
              <a:t>(12.7%)	</a:t>
            </a:r>
            <a:r>
              <a:rPr lang="en-GB" sz="3800" b="1" i="1" smtClean="0"/>
              <a:t>	   685,000 </a:t>
            </a:r>
            <a:r>
              <a:rPr lang="en-GB" sz="3800" b="1" i="1" dirty="0" smtClean="0"/>
              <a:t>(34.1%)</a:t>
            </a:r>
            <a:r>
              <a:rPr lang="en-GB" sz="3800" b="1" i="1" smtClean="0"/>
              <a:t>		  (</a:t>
            </a:r>
            <a:r>
              <a:rPr lang="en-GB" sz="3800" b="1" i="1" dirty="0" smtClean="0"/>
              <a:t>13.2%)</a:t>
            </a:r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1881	</a:t>
            </a:r>
            <a:r>
              <a:rPr lang="en-GB" sz="3800" b="1" i="1" smtClean="0"/>
              <a:t>   434,000 </a:t>
            </a:r>
            <a:r>
              <a:rPr lang="en-GB" sz="3800" b="1" i="1" dirty="0" smtClean="0"/>
              <a:t>(12.2%)	</a:t>
            </a:r>
            <a:r>
              <a:rPr lang="en-GB" sz="3800" b="1" i="1" smtClean="0"/>
              <a:t>	   867,000 </a:t>
            </a:r>
            <a:r>
              <a:rPr lang="en-GB" sz="3800" b="1" i="1" dirty="0" smtClean="0"/>
              <a:t>(26.3%)</a:t>
            </a:r>
            <a:r>
              <a:rPr lang="en-GB" sz="3800" b="1" i="1" smtClean="0"/>
              <a:t>		  (</a:t>
            </a:r>
            <a:r>
              <a:rPr lang="en-GB" sz="3800" b="1" i="1" dirty="0" smtClean="0"/>
              <a:t>14.4%)</a:t>
            </a:r>
          </a:p>
          <a:p>
            <a:pPr>
              <a:spcAft>
                <a:spcPts val="1000"/>
              </a:spcAft>
              <a:buNone/>
            </a:pPr>
            <a:r>
              <a:rPr lang="en-GB" sz="3800" b="1" i="1" dirty="0" smtClean="0"/>
              <a:t>1891	</a:t>
            </a:r>
            <a:r>
              <a:rPr lang="en-GB" sz="3800" b="1" i="1" smtClean="0"/>
              <a:t>   506,000 </a:t>
            </a:r>
            <a:r>
              <a:rPr lang="en-GB" sz="3800" b="1" i="1" dirty="0" smtClean="0"/>
              <a:t>(16.7%)</a:t>
            </a:r>
            <a:r>
              <a:rPr lang="en-GB" sz="3800" b="1" i="1" smtClean="0"/>
              <a:t>		1,017,000 </a:t>
            </a:r>
            <a:r>
              <a:rPr lang="en-GB" sz="3800" b="1" i="1" dirty="0" smtClean="0"/>
              <a:t>(17%)</a:t>
            </a:r>
            <a:r>
              <a:rPr lang="en-GB" sz="3800" b="1" i="1" smtClean="0"/>
              <a:t>		  (</a:t>
            </a:r>
            <a:r>
              <a:rPr lang="en-GB" sz="3800" b="1" i="1" dirty="0" smtClean="0"/>
              <a:t>11.7%)</a:t>
            </a:r>
          </a:p>
          <a:p>
            <a:pPr marL="742950" indent="-742950">
              <a:spcAft>
                <a:spcPts val="1000"/>
              </a:spcAft>
              <a:buAutoNum type="arabicPlain" startAt="1901"/>
            </a:pPr>
            <a:r>
              <a:rPr lang="en-GB" sz="3800" b="1" i="1" smtClean="0"/>
              <a:t>       603,000 </a:t>
            </a:r>
            <a:r>
              <a:rPr lang="en-GB" sz="3800" b="1" i="1" dirty="0" smtClean="0"/>
              <a:t>(19.2%)		1,187,000 (14.6%)</a:t>
            </a:r>
            <a:r>
              <a:rPr lang="en-GB" sz="3800" b="1" i="1" smtClean="0"/>
              <a:t>		  (12.2%)</a:t>
            </a:r>
            <a:endParaRPr lang="en-GB" sz="3800" b="1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12976"/>
            <a:ext cx="8352928" cy="305720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None/>
            </a:pPr>
            <a:r>
              <a:rPr lang="en-GB" sz="2000" b="1" u="sng" dirty="0" smtClean="0"/>
              <a:t>Percentage of population living in size groups of settlements in the North East </a:t>
            </a:r>
          </a:p>
          <a:p>
            <a:pPr>
              <a:spcAft>
                <a:spcPts val="1000"/>
              </a:spcAft>
              <a:buNone/>
            </a:pPr>
            <a:r>
              <a:rPr lang="en-GB" sz="2000" b="1" dirty="0" smtClean="0"/>
              <a:t>                  </a:t>
            </a:r>
            <a:r>
              <a:rPr lang="en-GB" sz="2000" b="1" u="sng" dirty="0" smtClean="0"/>
              <a:t>Under 2,000</a:t>
            </a:r>
            <a:r>
              <a:rPr lang="en-GB" sz="2000" b="1" dirty="0"/>
              <a:t>	</a:t>
            </a:r>
            <a:r>
              <a:rPr lang="en-GB" sz="2000" b="1" dirty="0" smtClean="0"/>
              <a:t>  </a:t>
            </a:r>
            <a:r>
              <a:rPr lang="en-GB" sz="2000" b="1" u="sng" dirty="0" smtClean="0"/>
              <a:t>2-20,000</a:t>
            </a:r>
            <a:r>
              <a:rPr lang="en-GB" sz="2000" b="1" dirty="0"/>
              <a:t>	</a:t>
            </a:r>
            <a:r>
              <a:rPr lang="en-GB" sz="2000" b="1" u="sng" dirty="0" smtClean="0"/>
              <a:t>20-50,000</a:t>
            </a:r>
            <a:r>
              <a:rPr lang="en-GB" sz="2000" b="1" dirty="0"/>
              <a:t>	</a:t>
            </a:r>
            <a:r>
              <a:rPr lang="en-GB" sz="2000" b="1" u="sng" dirty="0" smtClean="0"/>
              <a:t>50,000+</a:t>
            </a:r>
            <a:endParaRPr lang="en-GB" sz="2000" b="1" u="sng" dirty="0"/>
          </a:p>
          <a:p>
            <a:pPr>
              <a:spcAft>
                <a:spcPts val="1000"/>
              </a:spcAft>
              <a:buNone/>
            </a:pPr>
            <a:r>
              <a:rPr lang="en-GB" sz="2000" b="1" dirty="0"/>
              <a:t>1821	 </a:t>
            </a:r>
            <a:r>
              <a:rPr lang="en-GB" sz="2000" b="1" dirty="0" smtClean="0"/>
              <a:t>       61.6</a:t>
            </a:r>
            <a:r>
              <a:rPr lang="en-GB" sz="2000" b="1" dirty="0"/>
              <a:t>%	</a:t>
            </a:r>
            <a:r>
              <a:rPr lang="en-GB" sz="2000" b="1" dirty="0" smtClean="0"/>
              <a:t>    22.1</a:t>
            </a:r>
            <a:r>
              <a:rPr lang="en-GB" sz="2000" b="1" dirty="0"/>
              <a:t>%	</a:t>
            </a:r>
            <a:r>
              <a:rPr lang="en-GB" sz="2000" b="1" dirty="0" smtClean="0"/>
              <a:t>	   16.3</a:t>
            </a:r>
            <a:r>
              <a:rPr lang="en-GB" sz="2000" b="1" dirty="0"/>
              <a:t>%	</a:t>
            </a:r>
            <a:r>
              <a:rPr lang="en-GB" sz="2000" b="1" dirty="0" smtClean="0"/>
              <a:t>	    -</a:t>
            </a:r>
            <a:endParaRPr lang="en-GB" sz="2000" b="1" dirty="0"/>
          </a:p>
          <a:p>
            <a:pPr>
              <a:spcAft>
                <a:spcPts val="1000"/>
              </a:spcAft>
              <a:buNone/>
            </a:pPr>
            <a:r>
              <a:rPr lang="en-GB" sz="2000" b="1" dirty="0"/>
              <a:t>1851	</a:t>
            </a:r>
            <a:r>
              <a:rPr lang="en-GB" sz="2000" b="1" dirty="0" smtClean="0"/>
              <a:t>        49.6</a:t>
            </a:r>
            <a:r>
              <a:rPr lang="en-GB" sz="2000" b="1" dirty="0"/>
              <a:t>%	</a:t>
            </a:r>
            <a:r>
              <a:rPr lang="en-GB" sz="2000" b="1" dirty="0" smtClean="0"/>
              <a:t>    26.0</a:t>
            </a:r>
            <a:r>
              <a:rPr lang="en-GB" sz="2000" b="1" dirty="0"/>
              <a:t>%	 </a:t>
            </a:r>
            <a:r>
              <a:rPr lang="en-GB" sz="2000" b="1" dirty="0" smtClean="0"/>
              <a:t>	      3.3%</a:t>
            </a:r>
            <a:r>
              <a:rPr lang="en-GB" sz="2000" b="1" dirty="0"/>
              <a:t>	</a:t>
            </a:r>
            <a:r>
              <a:rPr lang="en-GB" sz="2000" b="1" dirty="0" smtClean="0"/>
              <a:t>	  21.1</a:t>
            </a:r>
            <a:r>
              <a:rPr lang="en-GB" sz="2000" b="1" dirty="0"/>
              <a:t>%</a:t>
            </a:r>
          </a:p>
          <a:p>
            <a:pPr>
              <a:spcAft>
                <a:spcPts val="1000"/>
              </a:spcAft>
              <a:buNone/>
            </a:pPr>
            <a:r>
              <a:rPr lang="en-GB" sz="2000" b="1" dirty="0"/>
              <a:t>1881	</a:t>
            </a:r>
            <a:r>
              <a:rPr lang="en-GB" sz="2000" b="1" dirty="0" smtClean="0"/>
              <a:t>        31.1</a:t>
            </a:r>
            <a:r>
              <a:rPr lang="en-GB" sz="2000" b="1" dirty="0"/>
              <a:t>%	</a:t>
            </a:r>
            <a:r>
              <a:rPr lang="en-GB" sz="2000" b="1" dirty="0" smtClean="0"/>
              <a:t>    23.6</a:t>
            </a:r>
            <a:r>
              <a:rPr lang="en-GB" sz="2000" b="1" dirty="0"/>
              <a:t>%	</a:t>
            </a:r>
            <a:r>
              <a:rPr lang="en-GB" sz="2000" b="1" dirty="0" smtClean="0"/>
              <a:t>	   15.0</a:t>
            </a:r>
            <a:r>
              <a:rPr lang="en-GB" sz="2000" b="1" dirty="0"/>
              <a:t>%	</a:t>
            </a:r>
            <a:r>
              <a:rPr lang="en-GB" sz="2000" b="1" dirty="0" smtClean="0"/>
              <a:t>	  30.2</a:t>
            </a:r>
            <a:r>
              <a:rPr lang="en-GB" sz="2000" b="1" dirty="0"/>
              <a:t>%</a:t>
            </a:r>
          </a:p>
          <a:p>
            <a:pPr>
              <a:spcAft>
                <a:spcPts val="1000"/>
              </a:spcAft>
              <a:buNone/>
            </a:pPr>
            <a:r>
              <a:rPr lang="en-GB" sz="2000" b="1" dirty="0"/>
              <a:t>1911	 </a:t>
            </a:r>
            <a:r>
              <a:rPr lang="en-GB" sz="2000" b="1" dirty="0" smtClean="0"/>
              <a:t>       25.2</a:t>
            </a:r>
            <a:r>
              <a:rPr lang="en-GB" sz="2000" b="1" dirty="0"/>
              <a:t>%	</a:t>
            </a:r>
            <a:r>
              <a:rPr lang="en-GB" sz="2000" b="1" dirty="0" smtClean="0"/>
              <a:t>    23.9</a:t>
            </a:r>
            <a:r>
              <a:rPr lang="en-GB" sz="2000" b="1" dirty="0"/>
              <a:t>%	 </a:t>
            </a:r>
            <a:r>
              <a:rPr lang="en-GB" sz="2000" b="1" dirty="0" smtClean="0"/>
              <a:t>	      9.2</a:t>
            </a:r>
            <a:r>
              <a:rPr lang="en-GB" sz="2000" b="1" dirty="0"/>
              <a:t>%	</a:t>
            </a:r>
            <a:r>
              <a:rPr lang="en-GB" sz="2000" b="1" dirty="0" smtClean="0"/>
              <a:t>	   41.6</a:t>
            </a:r>
            <a:r>
              <a:rPr lang="en-GB" sz="2000" b="1" dirty="0"/>
              <a:t>%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7992888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u="sng" dirty="0" smtClean="0"/>
              <a:t>An Example of declining population in a rural township</a:t>
            </a:r>
          </a:p>
          <a:p>
            <a:pPr>
              <a:spcAft>
                <a:spcPts val="1500"/>
              </a:spcAft>
            </a:pPr>
            <a:r>
              <a:rPr lang="en-GB" sz="2000" b="1" dirty="0" smtClean="0"/>
              <a:t>1801	      Population of </a:t>
            </a:r>
            <a:r>
              <a:rPr lang="en-GB" sz="2000" b="1" dirty="0" err="1" smtClean="0"/>
              <a:t>Wooler</a:t>
            </a:r>
            <a:r>
              <a:rPr lang="en-GB" sz="2000" b="1" dirty="0" smtClean="0"/>
              <a:t>		1,679</a:t>
            </a:r>
          </a:p>
          <a:p>
            <a:pPr>
              <a:spcAft>
                <a:spcPts val="1500"/>
              </a:spcAft>
            </a:pPr>
            <a:r>
              <a:rPr lang="en-GB" sz="2000" b="1" dirty="0" smtClean="0"/>
              <a:t>1851	     Population of </a:t>
            </a:r>
            <a:r>
              <a:rPr lang="en-GB" sz="2000" b="1" dirty="0" err="1" smtClean="0"/>
              <a:t>Wooler</a:t>
            </a:r>
            <a:r>
              <a:rPr lang="en-GB" sz="2000" b="1" dirty="0" smtClean="0"/>
              <a:t>		1,911</a:t>
            </a:r>
          </a:p>
          <a:p>
            <a:r>
              <a:rPr lang="en-GB" sz="2000" b="1" dirty="0" smtClean="0"/>
              <a:t>1891	     Population of </a:t>
            </a:r>
            <a:r>
              <a:rPr lang="en-GB" sz="2000" b="1" dirty="0" err="1" smtClean="0"/>
              <a:t>Wooler</a:t>
            </a:r>
            <a:r>
              <a:rPr lang="en-GB" sz="2000" b="1" dirty="0" smtClean="0"/>
              <a:t>		1,301</a:t>
            </a:r>
            <a:endParaRPr lang="en-GB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INDUSTRY AND POPULATION </a:t>
            </a:r>
            <a:r>
              <a:rPr lang="en-GB" sz="3200" b="1" dirty="0"/>
              <a:t>CHANGE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GB" sz="3100" b="1" i="1" dirty="0" smtClean="0"/>
              <a:t>In Lead Mining Districts:</a:t>
            </a:r>
          </a:p>
          <a:p>
            <a:pPr>
              <a:spcAft>
                <a:spcPts val="1000"/>
              </a:spcAft>
              <a:buNone/>
            </a:pPr>
            <a:r>
              <a:rPr lang="en-GB" sz="2000" dirty="0" smtClean="0"/>
              <a:t>			</a:t>
            </a:r>
            <a:r>
              <a:rPr lang="en-GB" sz="2000" b="1" dirty="0" smtClean="0"/>
              <a:t>1811		1821		1851		1891</a:t>
            </a:r>
          </a:p>
          <a:p>
            <a:pPr>
              <a:spcAft>
                <a:spcPts val="1000"/>
              </a:spcAft>
              <a:buNone/>
            </a:pPr>
            <a:r>
              <a:rPr lang="en-GB" sz="2000" b="1" dirty="0" smtClean="0"/>
              <a:t>Allendale		3,084	 	   -		6,383		3,009</a:t>
            </a:r>
          </a:p>
          <a:p>
            <a:pPr>
              <a:buNone/>
            </a:pPr>
            <a:r>
              <a:rPr lang="en-GB" sz="2000" b="1" dirty="0" err="1" smtClean="0"/>
              <a:t>Newbiggin</a:t>
            </a:r>
            <a:r>
              <a:rPr lang="en-GB" sz="2000" b="1" dirty="0"/>
              <a:t>	</a:t>
            </a:r>
            <a:r>
              <a:rPr lang="en-GB" sz="2000" b="1" dirty="0" smtClean="0"/>
              <a:t>  	   396</a:t>
            </a:r>
            <a:r>
              <a:rPr lang="en-GB" sz="2000" b="1" dirty="0"/>
              <a:t>	  	  69		  </a:t>
            </a:r>
            <a:r>
              <a:rPr lang="en-GB" sz="2000" b="1" dirty="0" smtClean="0"/>
              <a:t>    69</a:t>
            </a:r>
            <a:r>
              <a:rPr lang="en-GB" sz="2000" b="1" dirty="0"/>
              <a:t>	 	   </a:t>
            </a:r>
            <a:r>
              <a:rPr lang="en-GB" sz="2000" b="1" dirty="0" smtClean="0"/>
              <a:t>  54</a:t>
            </a:r>
          </a:p>
          <a:p>
            <a:pPr>
              <a:buNone/>
            </a:pPr>
            <a:r>
              <a:rPr lang="en-GB" sz="1600" b="1" dirty="0" smtClean="0"/>
              <a:t>(near </a:t>
            </a:r>
            <a:r>
              <a:rPr lang="en-GB" sz="1600" b="1" dirty="0" err="1" smtClean="0"/>
              <a:t>Blanchland</a:t>
            </a:r>
            <a:r>
              <a:rPr lang="en-GB" sz="1600" b="1" dirty="0" smtClean="0"/>
              <a:t>)</a:t>
            </a:r>
          </a:p>
          <a:p>
            <a:pPr>
              <a:buNone/>
            </a:pPr>
            <a:endParaRPr lang="en-GB" sz="2000" b="1" dirty="0" smtClean="0"/>
          </a:p>
          <a:p>
            <a:pPr>
              <a:spcAft>
                <a:spcPts val="1000"/>
              </a:spcAft>
              <a:buNone/>
            </a:pPr>
            <a:r>
              <a:rPr lang="en-GB" sz="3100" b="1" i="1" dirty="0"/>
              <a:t>In </a:t>
            </a:r>
            <a:r>
              <a:rPr lang="en-GB" sz="3100" b="1" i="1" dirty="0" smtClean="0"/>
              <a:t>a newly-won coalfield area (East Durham):</a:t>
            </a:r>
            <a:endParaRPr lang="en-GB" sz="3100" b="1" i="1" dirty="0"/>
          </a:p>
          <a:p>
            <a:pPr marL="457200" indent="-457200">
              <a:spcAft>
                <a:spcPts val="800"/>
              </a:spcAft>
              <a:buAutoNum type="arabicPlain" startAt="1811"/>
            </a:pPr>
            <a:r>
              <a:rPr lang="en-GB" sz="2000" b="1" dirty="0" smtClean="0"/>
              <a:t>           Population </a:t>
            </a:r>
            <a:r>
              <a:rPr lang="en-GB" sz="2000" b="1" dirty="0"/>
              <a:t>of </a:t>
            </a:r>
            <a:r>
              <a:rPr lang="en-GB" sz="2000" b="1" dirty="0" err="1"/>
              <a:t>Hetton</a:t>
            </a:r>
            <a:r>
              <a:rPr lang="en-GB" sz="2000" b="1" dirty="0"/>
              <a:t>-le-Hole 	 </a:t>
            </a:r>
            <a:r>
              <a:rPr lang="en-GB" sz="2000" b="1" dirty="0" smtClean="0"/>
              <a:t>   	   264</a:t>
            </a:r>
          </a:p>
          <a:p>
            <a:pPr marL="457200" indent="-457200">
              <a:spcAft>
                <a:spcPts val="800"/>
              </a:spcAft>
              <a:buNone/>
            </a:pPr>
            <a:r>
              <a:rPr lang="en-GB" sz="2000" b="1" dirty="0" smtClean="0"/>
              <a:t>1821	  	  Population of East Durham 		4,920</a:t>
            </a:r>
          </a:p>
          <a:p>
            <a:pPr>
              <a:spcAft>
                <a:spcPts val="800"/>
              </a:spcAft>
              <a:buNone/>
            </a:pPr>
            <a:r>
              <a:rPr lang="en-GB" sz="2000" b="1" dirty="0" smtClean="0"/>
              <a:t>1822</a:t>
            </a:r>
            <a:r>
              <a:rPr lang="en-GB" sz="2000" b="1" dirty="0"/>
              <a:t>	</a:t>
            </a:r>
            <a:r>
              <a:rPr lang="en-GB" sz="2000" b="1" dirty="0" smtClean="0"/>
              <a:t>  </a:t>
            </a:r>
            <a:r>
              <a:rPr lang="en-GB" sz="2000" b="1" dirty="0" err="1" smtClean="0"/>
              <a:t>Hetton</a:t>
            </a:r>
            <a:r>
              <a:rPr lang="en-GB" sz="2000" b="1" dirty="0" smtClean="0"/>
              <a:t> </a:t>
            </a:r>
            <a:r>
              <a:rPr lang="en-GB" sz="2000" b="1" dirty="0"/>
              <a:t>Colliery Co. sinks </a:t>
            </a:r>
            <a:r>
              <a:rPr lang="en-GB" sz="2000" b="1" dirty="0" smtClean="0"/>
              <a:t>the first </a:t>
            </a:r>
            <a:r>
              <a:rPr lang="en-GB" sz="2000" b="1" dirty="0"/>
              <a:t>shaft through </a:t>
            </a:r>
            <a:r>
              <a:rPr lang="en-GB" sz="2000" b="1" dirty="0" smtClean="0"/>
              <a:t>the East Durham   	  	  </a:t>
            </a:r>
            <a:r>
              <a:rPr lang="en-GB" sz="2000" b="1" dirty="0" err="1" smtClean="0"/>
              <a:t>Magnesian</a:t>
            </a:r>
            <a:r>
              <a:rPr lang="en-GB" sz="2000" b="1" dirty="0" smtClean="0"/>
              <a:t> </a:t>
            </a:r>
            <a:r>
              <a:rPr lang="en-GB" sz="2000" b="1" dirty="0"/>
              <a:t>Cap.</a:t>
            </a:r>
          </a:p>
          <a:p>
            <a:pPr>
              <a:spcAft>
                <a:spcPts val="800"/>
              </a:spcAft>
              <a:buNone/>
            </a:pPr>
            <a:r>
              <a:rPr lang="en-GB" sz="2000" b="1" dirty="0"/>
              <a:t>1831	</a:t>
            </a:r>
            <a:r>
              <a:rPr lang="en-GB" sz="2000" b="1" dirty="0" smtClean="0"/>
              <a:t>  Population </a:t>
            </a:r>
            <a:r>
              <a:rPr lang="en-GB" sz="2000" b="1" dirty="0"/>
              <a:t>of </a:t>
            </a:r>
            <a:r>
              <a:rPr lang="en-GB" sz="2000" b="1" dirty="0" err="1" smtClean="0"/>
              <a:t>Hetton</a:t>
            </a:r>
            <a:r>
              <a:rPr lang="en-GB" sz="2000" b="1" dirty="0" smtClean="0"/>
              <a:t>-le-Hole		  5,900</a:t>
            </a:r>
            <a:endParaRPr lang="en-GB" sz="2000" dirty="0"/>
          </a:p>
          <a:p>
            <a:pPr>
              <a:spcAft>
                <a:spcPts val="300"/>
              </a:spcAft>
              <a:buNone/>
            </a:pPr>
            <a:r>
              <a:rPr lang="en-GB" sz="2000" b="1" dirty="0" smtClean="0"/>
              <a:t>1851</a:t>
            </a:r>
            <a:r>
              <a:rPr lang="en-GB" sz="2000" b="1" dirty="0"/>
              <a:t>	</a:t>
            </a:r>
            <a:r>
              <a:rPr lang="en-GB" sz="2000" b="1" dirty="0" smtClean="0"/>
              <a:t>  Population </a:t>
            </a:r>
            <a:r>
              <a:rPr lang="en-GB" sz="2000" b="1" dirty="0"/>
              <a:t>of East Durham 	</a:t>
            </a:r>
            <a:r>
              <a:rPr lang="en-GB" sz="2000" b="1" dirty="0" smtClean="0"/>
              <a:t>	42,091</a:t>
            </a:r>
            <a:r>
              <a:rPr lang="en-GB" sz="2000" b="1" dirty="0"/>
              <a:t>*</a:t>
            </a:r>
          </a:p>
          <a:p>
            <a:pPr>
              <a:buNone/>
            </a:pPr>
            <a:r>
              <a:rPr lang="en-GB" sz="2000" i="1" dirty="0"/>
              <a:t>* </a:t>
            </a:r>
            <a:r>
              <a:rPr lang="en-GB" sz="2000" i="1" dirty="0" smtClean="0"/>
              <a:t>   Only </a:t>
            </a:r>
            <a:r>
              <a:rPr lang="en-GB" sz="2000" i="1" dirty="0"/>
              <a:t>17% of </a:t>
            </a:r>
            <a:r>
              <a:rPr lang="en-GB" sz="2000" i="1" dirty="0" smtClean="0"/>
              <a:t>the East </a:t>
            </a:r>
            <a:r>
              <a:rPr lang="en-GB" sz="2000" i="1" dirty="0"/>
              <a:t>Durham population had been born in township where they were living.  </a:t>
            </a:r>
            <a:r>
              <a:rPr lang="en-GB" sz="2000" i="1" dirty="0" smtClean="0"/>
              <a:t>Of </a:t>
            </a:r>
            <a:r>
              <a:rPr lang="en-GB" sz="2000" i="1" dirty="0"/>
              <a:t>the remainder, 54% were born elsewhere in Durham, 16% </a:t>
            </a:r>
            <a:r>
              <a:rPr lang="en-GB" sz="2000" i="1" dirty="0" smtClean="0"/>
              <a:t> in South </a:t>
            </a:r>
            <a:r>
              <a:rPr lang="en-GB" sz="2000" i="1" dirty="0"/>
              <a:t>Northumberland, 7.4% </a:t>
            </a:r>
            <a:r>
              <a:rPr lang="en-GB" sz="2000" i="1" dirty="0" smtClean="0"/>
              <a:t> in Cumbria</a:t>
            </a:r>
            <a:r>
              <a:rPr lang="en-GB" sz="2000" i="1" dirty="0"/>
              <a:t>,</a:t>
            </a:r>
            <a:endParaRPr lang="en-GB" sz="2000" b="1" dirty="0" smtClean="0"/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INWARD 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en-GB" b="1" dirty="0"/>
              <a:t>1842    Opening of </a:t>
            </a:r>
            <a:r>
              <a:rPr lang="en-GB" b="1" dirty="0" smtClean="0"/>
              <a:t>the </a:t>
            </a:r>
            <a:r>
              <a:rPr lang="en-GB" b="1" dirty="0" err="1" smtClean="0"/>
              <a:t>Weardale</a:t>
            </a:r>
            <a:r>
              <a:rPr lang="en-GB" b="1" dirty="0" smtClean="0"/>
              <a:t> </a:t>
            </a:r>
            <a:r>
              <a:rPr lang="en-GB" b="1" dirty="0"/>
              <a:t>Iron Co. </a:t>
            </a:r>
            <a:r>
              <a:rPr lang="en-GB" b="1" dirty="0" smtClean="0"/>
              <a:t>Works 	   </a:t>
            </a:r>
            <a:r>
              <a:rPr lang="en-GB" b="1" smtClean="0"/>
              <a:t>at 	   Tow </a:t>
            </a:r>
            <a:r>
              <a:rPr lang="en-GB" b="1" dirty="0"/>
              <a:t>Law</a:t>
            </a:r>
          </a:p>
          <a:p>
            <a:pPr>
              <a:spcAft>
                <a:spcPts val="1800"/>
              </a:spcAft>
              <a:buNone/>
            </a:pPr>
            <a:r>
              <a:rPr lang="en-GB" b="1" dirty="0"/>
              <a:t>1840s   Height of </a:t>
            </a:r>
            <a:r>
              <a:rPr lang="en-GB" b="1" dirty="0" smtClean="0"/>
              <a:t>the Irish </a:t>
            </a:r>
            <a:r>
              <a:rPr lang="en-GB" b="1" dirty="0"/>
              <a:t>Potato Famine</a:t>
            </a:r>
          </a:p>
          <a:p>
            <a:pPr>
              <a:buNone/>
            </a:pPr>
            <a:r>
              <a:rPr lang="en-GB" b="1" dirty="0"/>
              <a:t>1851    10% of Tow Law population </a:t>
            </a:r>
            <a:r>
              <a:rPr lang="en-GB" b="1" dirty="0" smtClean="0"/>
              <a:t>was born </a:t>
            </a:r>
            <a:r>
              <a:rPr lang="en-GB" b="1" dirty="0"/>
              <a:t>in </a:t>
            </a:r>
            <a:r>
              <a:rPr lang="en-GB" b="1" dirty="0" smtClean="0"/>
              <a:t>	   Ireland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78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POPULATION TRENDS</vt:lpstr>
      <vt:lpstr>ESTIMATED POPULATION</vt:lpstr>
      <vt:lpstr>COMPARISON PERCENTAGE INCREASE IN POPULATION  </vt:lpstr>
      <vt:lpstr>Slide 7</vt:lpstr>
      <vt:lpstr>INDUSTRY AND POPULATION CHANGE</vt:lpstr>
      <vt:lpstr>INWARD MIGRATION</vt:lpstr>
      <vt:lpstr>EFFECTS OF HARBOUR AND COLLIERY RAIL LINKS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Sharman</dc:creator>
  <cp:lastModifiedBy>Sharman</cp:lastModifiedBy>
  <cp:revision>78</cp:revision>
  <dcterms:created xsi:type="dcterms:W3CDTF">2016-01-15T19:34:13Z</dcterms:created>
  <dcterms:modified xsi:type="dcterms:W3CDTF">2016-01-19T08:39:44Z</dcterms:modified>
</cp:coreProperties>
</file>