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2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09C6-0B4F-453F-B135-15A45DAFB1A5}" type="datetimeFigureOut">
              <a:rPr lang="en-GB" smtClean="0"/>
              <a:pPr/>
              <a:t>04/02/2018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55E5-0486-4B8E-B370-966452EEBC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12377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English Household &amp; Family</a:t>
            </a:r>
            <a:b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1500-1800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Session One</a:t>
            </a:r>
          </a:p>
          <a:p>
            <a:r>
              <a:rPr lang="en-GB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Community and Kinship</a:t>
            </a:r>
            <a:endParaRPr lang="en-GB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Some Significant Events 1509 - 1603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1509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Henry VIII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1529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Act ordering inventories of personal goods of deceased persons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1533/4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The Church in England breaks with the Pope in Rome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1535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Survey of ecclesiastical property leads to dissolution of the monasteries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1536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Pilgrimage of Grace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1538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Parish Registers to be kept, recording births, marriages and burials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1547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Edward VI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1549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First Book of Common Prayer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1552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Licensing Act for alehouses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1553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Mary I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1558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Elizabeth 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1559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Act of Uniformity - compulsory attendance at parish church; teachers to be licensed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1563 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Parishes made responsible for Poor Relief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1586/7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	Disastrous harvests</a:t>
            </a:r>
            <a:endParaRPr lang="en-GB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1594-6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Disastrous harvests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1597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Poor Law Act - appointment of Parish Overseers of the Poor; Parish Rates introduced</a:t>
            </a:r>
          </a:p>
          <a:p>
            <a:pPr>
              <a:spcAft>
                <a:spcPts val="5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1603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James VI/I –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Union of The Crowns</a:t>
            </a:r>
          </a:p>
          <a:p>
            <a:pPr>
              <a:buNone/>
            </a:pP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Some Significant Events 1625 - 1801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  <a:buNone/>
            </a:pPr>
            <a:r>
              <a:rPr lang="en-GB" sz="1400" b="1" dirty="0" smtClean="0"/>
              <a:t>1625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Charles 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1642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Outbreak of The Civil Wars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1649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Execution of Charles 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1653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Civil Marriage Act - all marriages to take place before a Justice of the Peace (abolished 1660)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1654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Oliver Cromwell made Lord Protector of the Commonwealth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1658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Richard Cromwell made Lord Protector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1660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Charles II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1662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Act of Settlement - parish or birth or long-term residence made responsible for poor relief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1685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James II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1688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William III and Mary II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1689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(Religious)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Toleration Act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1692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Property Tax (Land Tax) introduced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1702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Anne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1714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George 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1727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George II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1753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Lord Hardwicke's Marriage Act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1760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Accession of George III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1799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Income Tax introduced (as a temporary measure during the Wars with Revolutionary France!)</a:t>
            </a:r>
          </a:p>
          <a:p>
            <a:pPr>
              <a:spcAft>
                <a:spcPts val="300"/>
              </a:spcAft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1801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First National Census</a:t>
            </a:r>
          </a:p>
          <a:p>
            <a:pPr>
              <a:buNone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DEMOGRAPHIC CHANGE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 population living in Towns 1521 to 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340768"/>
            <a:ext cx="9117331" cy="2448272"/>
          </a:xfrm>
          <a:prstGeom prst="rect">
            <a:avLst/>
          </a:prstGeom>
        </p:spPr>
      </p:pic>
      <p:pic>
        <p:nvPicPr>
          <p:cNvPr id="8" name="Picture 7" descr="1 population of London 1521 to 1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3645024"/>
            <a:ext cx="683490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69269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DEMOGRAPHIC CHANGE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 populationbof england 1521 to 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98903" cy="2160240"/>
          </a:xfrm>
          <a:prstGeom prst="rect">
            <a:avLst/>
          </a:prstGeom>
        </p:spPr>
      </p:pic>
      <p:pic>
        <p:nvPicPr>
          <p:cNvPr id="10" name="Picture 9" descr="1 Life Expectation 1571 to 1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7236296" cy="236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Age at First Marriage 1551 to 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628800"/>
            <a:ext cx="772715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419872" cy="77809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GREAT CHAIN OF BEING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-983058" y="-1686809"/>
            <a:ext cx="927058" cy="30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 The Sovereign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 descr="1 Sovereig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242208"/>
            <a:ext cx="792088" cy="994936"/>
          </a:xfrm>
          <a:noFill/>
        </p:spPr>
      </p:pic>
      <p:pic>
        <p:nvPicPr>
          <p:cNvPr id="11" name="Picture 4" descr="2a Nobi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980728"/>
            <a:ext cx="931900" cy="989660"/>
          </a:xfrm>
          <a:prstGeom prst="rect">
            <a:avLst/>
          </a:prstGeom>
          <a:noFill/>
        </p:spPr>
      </p:pic>
      <p:pic>
        <p:nvPicPr>
          <p:cNvPr id="12" name="Picture 4" descr="2b Bish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80312" y="980728"/>
            <a:ext cx="504056" cy="1010157"/>
          </a:xfrm>
          <a:prstGeom prst="rect">
            <a:avLst/>
          </a:prstGeom>
          <a:noFill/>
        </p:spPr>
      </p:pic>
      <p:pic>
        <p:nvPicPr>
          <p:cNvPr id="13" name="Picture 4" descr="4 Esquire or Gentle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16216" y="2420888"/>
            <a:ext cx="604603" cy="1001549"/>
          </a:xfrm>
          <a:prstGeom prst="rect">
            <a:avLst/>
          </a:prstGeom>
          <a:noFill/>
        </p:spPr>
      </p:pic>
      <p:pic>
        <p:nvPicPr>
          <p:cNvPr id="14" name="Picture 4" descr="5 Citizen &amp; Burge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11960" y="3068960"/>
            <a:ext cx="1060116" cy="936104"/>
          </a:xfrm>
          <a:prstGeom prst="rect">
            <a:avLst/>
          </a:prstGeom>
          <a:noFill/>
        </p:spPr>
      </p:pic>
      <p:pic>
        <p:nvPicPr>
          <p:cNvPr id="15" name="Picture 4" descr="3 Kni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987824" y="1772816"/>
            <a:ext cx="617116" cy="939278"/>
          </a:xfrm>
          <a:prstGeom prst="rect">
            <a:avLst/>
          </a:prstGeom>
          <a:noFill/>
        </p:spPr>
      </p:pic>
      <p:pic>
        <p:nvPicPr>
          <p:cNvPr id="16" name="Picture 7" descr="6 Yeom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07704" y="3861048"/>
            <a:ext cx="1224136" cy="1007438"/>
          </a:xfrm>
          <a:prstGeom prst="rect">
            <a:avLst/>
          </a:prstGeom>
          <a:noFill/>
        </p:spPr>
      </p:pic>
      <p:pic>
        <p:nvPicPr>
          <p:cNvPr id="17" name="Picture 6" descr="7a Labour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flipH="1">
            <a:off x="4860032" y="4725144"/>
            <a:ext cx="720080" cy="1204820"/>
          </a:xfrm>
          <a:prstGeom prst="rect">
            <a:avLst/>
          </a:prstGeom>
          <a:noFill/>
        </p:spPr>
      </p:pic>
      <p:pic>
        <p:nvPicPr>
          <p:cNvPr id="18" name="Picture 4" descr="7a Husbandm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flipH="1">
            <a:off x="6444208" y="4941168"/>
            <a:ext cx="576065" cy="972488"/>
          </a:xfrm>
          <a:prstGeom prst="rect">
            <a:avLst/>
          </a:prstGeom>
          <a:noFill/>
        </p:spPr>
      </p:pic>
      <p:pic>
        <p:nvPicPr>
          <p:cNvPr id="19" name="Picture 8" descr="7a Cottager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flipH="1">
            <a:off x="5724128" y="4941168"/>
            <a:ext cx="504056" cy="954712"/>
          </a:xfrm>
          <a:prstGeom prst="rect">
            <a:avLst/>
          </a:prstGeom>
          <a:noFill/>
        </p:spPr>
      </p:pic>
      <p:pic>
        <p:nvPicPr>
          <p:cNvPr id="20" name="Picture 4" descr="7b Parish Pries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flipH="1">
            <a:off x="8172400" y="4920276"/>
            <a:ext cx="576064" cy="985003"/>
          </a:xfrm>
          <a:prstGeom prst="rect">
            <a:avLst/>
          </a:prstGeom>
          <a:noFill/>
        </p:spPr>
      </p:pic>
      <p:pic>
        <p:nvPicPr>
          <p:cNvPr id="21" name="Picture 4" descr="8a Pauper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2699792" y="5373216"/>
            <a:ext cx="792088" cy="989782"/>
          </a:xfrm>
          <a:prstGeom prst="rect">
            <a:avLst/>
          </a:prstGeom>
          <a:noFill/>
        </p:spPr>
      </p:pic>
      <p:pic>
        <p:nvPicPr>
          <p:cNvPr id="22" name="Picture 4" descr="8 Wom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611560" y="5373216"/>
            <a:ext cx="969304" cy="991369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>
            <a:off x="3851920" y="1268760"/>
            <a:ext cx="1152128" cy="129614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500000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1700808"/>
            <a:ext cx="2016224" cy="194421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64088" y="2996952"/>
            <a:ext cx="792088" cy="792088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4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03848" y="3645024"/>
            <a:ext cx="698376" cy="626368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4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32040" y="764704"/>
            <a:ext cx="576064" cy="50405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419872" y="4221088"/>
            <a:ext cx="1224136" cy="129614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419872" y="5157192"/>
            <a:ext cx="1080120" cy="100811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4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07904" y="119675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Sovereign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4088" y="191683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Nobility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6296" y="191683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Bishops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588224" y="1340768"/>
            <a:ext cx="648072" cy="43204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arrow"/>
            <a:tailEnd type="arrow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308304" y="5085184"/>
            <a:ext cx="648072" cy="72008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907704" y="5589240"/>
            <a:ext cx="576064" cy="72008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43808" y="26369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Knights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335699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Esquires &amp; Gentlemen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11960" y="3933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Citizens &amp; Burgesses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79712" y="47878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Yeomen</a:t>
            </a:r>
            <a:endParaRPr lang="en-GB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88024" y="594928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Husbandmen, Cottagers &amp; Labourers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00392" y="594928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Parish Priests</a:t>
            </a:r>
            <a:endParaRPr lang="en-GB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12372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Servants &amp; Paupers</a:t>
            </a:r>
            <a:endParaRPr lang="en-GB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11560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endParaRPr lang="en-GB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88" grpId="0"/>
      <p:bldP spid="89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 Social Structure of a Village 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5016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 Social Category of Parish Notables 1590 to 1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1949"/>
            <a:ext cx="9016457" cy="6367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61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English Household &amp; Family 1500-1800</vt:lpstr>
      <vt:lpstr>Some Significant Events 1509 - 1603</vt:lpstr>
      <vt:lpstr>Some Significant Events 1625 - 1801</vt:lpstr>
      <vt:lpstr>DEMOGRAPHIC CHANGE</vt:lpstr>
      <vt:lpstr>DEMOGRAPHIC CHANGE</vt:lpstr>
      <vt:lpstr>Slide 6</vt:lpstr>
      <vt:lpstr>THE GREAT CHAIN OF BEING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Household &amp; Family 1500-1800</dc:title>
  <dc:creator>Sharman</dc:creator>
  <cp:lastModifiedBy>Sharman</cp:lastModifiedBy>
  <cp:revision>86</cp:revision>
  <dcterms:created xsi:type="dcterms:W3CDTF">2018-01-13T07:35:58Z</dcterms:created>
  <dcterms:modified xsi:type="dcterms:W3CDTF">2018-02-04T10:19:45Z</dcterms:modified>
</cp:coreProperties>
</file>